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Glacial Indifference Bold Italics" charset="1" panose="00000800000000000000"/>
      <p:regular r:id="rId48"/>
    </p:embeddedFont>
    <p:embeddedFont>
      <p:font typeface="Glacial Indifference Italics" charset="1" panose="00000000000000000000"/>
      <p:regular r:id="rId49"/>
    </p:embeddedFont>
    <p:embeddedFont>
      <p:font typeface="Maven Pro Bold" charset="1" panose="00000800000000000000"/>
      <p:regular r:id="rId50"/>
    </p:embeddedFont>
    <p:embeddedFont>
      <p:font typeface="Maven Pro" charset="1" panose="00000500000000000000"/>
      <p:regular r:id="rId51"/>
    </p:embeddedFont>
    <p:embeddedFont>
      <p:font typeface="Playfair Display" charset="1" panose="000005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148410" y="1403764"/>
            <a:ext cx="15991179" cy="2635250"/>
          </a:xfrm>
          <a:prstGeom prst="rect">
            <a:avLst/>
          </a:prstGeom>
        </p:spPr>
        <p:txBody>
          <a:bodyPr anchor="t" rtlCol="false" tIns="0" lIns="0" bIns="0" rIns="0">
            <a:spAutoFit/>
          </a:bodyPr>
          <a:lstStyle/>
          <a:p>
            <a:pPr algn="ctr">
              <a:lnSpc>
                <a:spcPts val="7000"/>
              </a:lnSpc>
              <a:spcBef>
                <a:spcPct val="0"/>
              </a:spcBef>
            </a:pPr>
            <a:r>
              <a:rPr lang="en-US" b="true" sz="5000" i="true" spc="25">
                <a:solidFill>
                  <a:srgbClr val="2B2C30"/>
                </a:solidFill>
                <a:latin typeface="Glacial Indifference Bold Italics"/>
                <a:ea typeface="Glacial Indifference Bold Italics"/>
                <a:cs typeface="Glacial Indifference Bold Italics"/>
                <a:sym typeface="Glacial Indifference Bold Italics"/>
              </a:rPr>
              <a:t>Impact of El Niño on Groundwater Levels in Chennai: Analysis and Identification of Recharge Potential Areas Using Satellite Imagery and Temporal Data</a:t>
            </a:r>
          </a:p>
        </p:txBody>
      </p:sp>
      <p:sp>
        <p:nvSpPr>
          <p:cNvPr name="TextBox 3" id="3"/>
          <p:cNvSpPr txBox="true"/>
          <p:nvPr/>
        </p:nvSpPr>
        <p:spPr>
          <a:xfrm rot="0">
            <a:off x="1268121" y="4659313"/>
            <a:ext cx="15991179" cy="863600"/>
          </a:xfrm>
          <a:prstGeom prst="rect">
            <a:avLst/>
          </a:prstGeom>
        </p:spPr>
        <p:txBody>
          <a:bodyPr anchor="t" rtlCol="false" tIns="0" lIns="0" bIns="0" rIns="0">
            <a:spAutoFit/>
          </a:bodyPr>
          <a:lstStyle/>
          <a:p>
            <a:pPr algn="ctr">
              <a:lnSpc>
                <a:spcPts val="7000"/>
              </a:lnSpc>
              <a:spcBef>
                <a:spcPct val="0"/>
              </a:spcBef>
            </a:pPr>
            <a:r>
              <a:rPr lang="en-US" b="true" sz="5000" i="true" spc="25">
                <a:solidFill>
                  <a:srgbClr val="2B2C30"/>
                </a:solidFill>
                <a:latin typeface="Glacial Indifference Bold Italics"/>
                <a:ea typeface="Glacial Indifference Bold Italics"/>
                <a:cs typeface="Glacial Indifference Bold Italics"/>
                <a:sym typeface="Glacial Indifference Bold Italics"/>
              </a:rPr>
              <a:t>REVIEW II</a:t>
            </a:r>
          </a:p>
        </p:txBody>
      </p:sp>
      <p:sp>
        <p:nvSpPr>
          <p:cNvPr name="TextBox 4" id="4"/>
          <p:cNvSpPr txBox="true"/>
          <p:nvPr/>
        </p:nvSpPr>
        <p:spPr>
          <a:xfrm rot="0">
            <a:off x="1164953" y="6953130"/>
            <a:ext cx="10864763" cy="506095"/>
          </a:xfrm>
          <a:prstGeom prst="rect">
            <a:avLst/>
          </a:prstGeom>
        </p:spPr>
        <p:txBody>
          <a:bodyPr anchor="t" rtlCol="false" tIns="0" lIns="0" bIns="0" rIns="0">
            <a:spAutoFit/>
          </a:bodyPr>
          <a:lstStyle/>
          <a:p>
            <a:pPr algn="l">
              <a:lnSpc>
                <a:spcPts val="3800"/>
              </a:lnSpc>
            </a:pPr>
            <a:r>
              <a:rPr lang="en-US" b="true" sz="3800" i="true">
                <a:solidFill>
                  <a:srgbClr val="252930"/>
                </a:solidFill>
                <a:latin typeface="Glacial Indifference Bold Italics"/>
                <a:ea typeface="Glacial Indifference Bold Italics"/>
                <a:cs typeface="Glacial Indifference Bold Italics"/>
                <a:sym typeface="Glacial Indifference Bold Italics"/>
              </a:rPr>
              <a:t>PROJECT GUIDE: </a:t>
            </a:r>
            <a:r>
              <a:rPr lang="en-US" sz="3800" i="true">
                <a:solidFill>
                  <a:srgbClr val="252930"/>
                </a:solidFill>
                <a:latin typeface="Glacial Indifference Italics"/>
                <a:ea typeface="Glacial Indifference Italics"/>
                <a:cs typeface="Glacial Indifference Italics"/>
                <a:sym typeface="Glacial Indifference Italics"/>
              </a:rPr>
              <a:t>Dr. Sandhya P</a:t>
            </a:r>
          </a:p>
        </p:txBody>
      </p:sp>
      <p:sp>
        <p:nvSpPr>
          <p:cNvPr name="TextBox 5" id="5"/>
          <p:cNvSpPr txBox="true"/>
          <p:nvPr/>
        </p:nvSpPr>
        <p:spPr>
          <a:xfrm rot="0">
            <a:off x="1164953" y="8137661"/>
            <a:ext cx="11591446" cy="982345"/>
          </a:xfrm>
          <a:prstGeom prst="rect">
            <a:avLst/>
          </a:prstGeom>
        </p:spPr>
        <p:txBody>
          <a:bodyPr anchor="t" rtlCol="false" tIns="0" lIns="0" bIns="0" rIns="0">
            <a:spAutoFit/>
          </a:bodyPr>
          <a:lstStyle/>
          <a:p>
            <a:pPr algn="l">
              <a:lnSpc>
                <a:spcPts val="3800"/>
              </a:lnSpc>
            </a:pPr>
            <a:r>
              <a:rPr lang="en-US" b="true" sz="3800" i="true">
                <a:solidFill>
                  <a:srgbClr val="252930"/>
                </a:solidFill>
                <a:latin typeface="Glacial Indifference Bold Italics"/>
                <a:ea typeface="Glacial Indifference Bold Italics"/>
                <a:cs typeface="Glacial Indifference Bold Italics"/>
                <a:sym typeface="Glacial Indifference Bold Italics"/>
              </a:rPr>
              <a:t>TEAM MEMBERS</a:t>
            </a:r>
            <a:r>
              <a:rPr lang="en-US" sz="3800" i="true">
                <a:solidFill>
                  <a:srgbClr val="252930"/>
                </a:solidFill>
                <a:latin typeface="Glacial Indifference Italics"/>
                <a:ea typeface="Glacial Indifference Italics"/>
                <a:cs typeface="Glacial Indifference Italics"/>
                <a:sym typeface="Glacial Indifference Italics"/>
              </a:rPr>
              <a:t>: Shaikh Rumman Fardeen (21BCE1736) &amp; Shashank Kumar (21BCE1887)</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28700" y="599559"/>
            <a:ext cx="16230600" cy="1047750"/>
          </a:xfrm>
          <a:prstGeom prst="rect">
            <a:avLst/>
          </a:prstGeom>
        </p:spPr>
        <p:txBody>
          <a:bodyPr anchor="t" rtlCol="false" tIns="0" lIns="0" bIns="0" rIns="0">
            <a:spAutoFit/>
          </a:bodyPr>
          <a:lstStyle/>
          <a:p>
            <a:pPr algn="ctr">
              <a:lnSpc>
                <a:spcPts val="8400"/>
              </a:lnSpc>
              <a:spcBef>
                <a:spcPct val="0"/>
              </a:spcBef>
            </a:pPr>
            <a:r>
              <a:rPr lang="en-US" b="true" sz="6000" spc="1362">
                <a:solidFill>
                  <a:srgbClr val="2B2C30"/>
                </a:solidFill>
                <a:latin typeface="Maven Pro Bold"/>
                <a:ea typeface="Maven Pro Bold"/>
                <a:cs typeface="Maven Pro Bold"/>
                <a:sym typeface="Maven Pro Bold"/>
              </a:rPr>
              <a:t>LIST OF MODULES</a:t>
            </a:r>
          </a:p>
        </p:txBody>
      </p:sp>
      <p:sp>
        <p:nvSpPr>
          <p:cNvPr name="AutoShape 3" id="3"/>
          <p:cNvSpPr/>
          <p:nvPr/>
        </p:nvSpPr>
        <p:spPr>
          <a:xfrm flipV="true">
            <a:off x="1028711" y="1652072"/>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503436" y="2381834"/>
            <a:ext cx="17281129" cy="6848475"/>
          </a:xfrm>
          <a:prstGeom prst="rect">
            <a:avLst/>
          </a:prstGeom>
        </p:spPr>
        <p:txBody>
          <a:bodyPr anchor="t" rtlCol="false" tIns="0" lIns="0" bIns="0" rIns="0">
            <a:spAutoFit/>
          </a:bodyPr>
          <a:lstStyle/>
          <a:p>
            <a:pPr algn="l" marL="647700" indent="-323850" lvl="1">
              <a:lnSpc>
                <a:spcPts val="4500"/>
              </a:lnSpc>
              <a:buFont typeface="Arial"/>
              <a:buChar char="•"/>
            </a:pPr>
            <a:r>
              <a:rPr lang="en-US" sz="3000" spc="375">
                <a:solidFill>
                  <a:srgbClr val="2B2C30"/>
                </a:solidFill>
                <a:latin typeface="Maven Pro"/>
                <a:ea typeface="Maven Pro"/>
                <a:cs typeface="Maven Pro"/>
                <a:sym typeface="Maven Pro"/>
              </a:rPr>
              <a:t>The architecture consists of the following </a:t>
            </a:r>
            <a:r>
              <a:rPr lang="en-US" b="true" sz="3000" spc="375">
                <a:solidFill>
                  <a:srgbClr val="2B2C30"/>
                </a:solidFill>
                <a:latin typeface="Maven Pro Bold"/>
                <a:ea typeface="Maven Pro Bold"/>
                <a:cs typeface="Maven Pro Bold"/>
                <a:sym typeface="Maven Pro Bold"/>
              </a:rPr>
              <a:t>9 modules</a:t>
            </a:r>
            <a:r>
              <a:rPr lang="en-US" sz="3000" spc="375">
                <a:solidFill>
                  <a:srgbClr val="2B2C30"/>
                </a:solidFill>
                <a:latin typeface="Maven Pro"/>
                <a:ea typeface="Maven Pro"/>
                <a:cs typeface="Maven Pro"/>
                <a:sym typeface="Maven Pro"/>
              </a:rPr>
              <a:t> -</a:t>
            </a:r>
            <a:r>
              <a:rPr lang="en-US" b="true" sz="3000" spc="375">
                <a:solidFill>
                  <a:srgbClr val="2B2C30"/>
                </a:solidFill>
                <a:latin typeface="Maven Pro Bold"/>
                <a:ea typeface="Maven Pro Bold"/>
                <a:cs typeface="Maven Pro Bold"/>
                <a:sym typeface="Maven Pro Bold"/>
              </a:rPr>
              <a:t> </a:t>
            </a:r>
          </a:p>
          <a:p>
            <a:pPr algn="l">
              <a:lnSpc>
                <a:spcPts val="4500"/>
              </a:lnSpc>
            </a:pPr>
          </a:p>
          <a:p>
            <a:pPr algn="l" marL="647700" indent="-323850" lvl="1">
              <a:lnSpc>
                <a:spcPts val="4500"/>
              </a:lnSpc>
              <a:buAutoNum type="arabicPeriod" startAt="1"/>
            </a:pPr>
            <a:r>
              <a:rPr lang="en-US" sz="3000" spc="375">
                <a:solidFill>
                  <a:srgbClr val="2B2C30"/>
                </a:solidFill>
                <a:latin typeface="Maven Pro"/>
                <a:ea typeface="Maven Pro"/>
                <a:cs typeface="Maven Pro"/>
                <a:sym typeface="Maven Pro"/>
              </a:rPr>
              <a:t>Module 1: Data Collection and Preprocessing</a:t>
            </a:r>
          </a:p>
          <a:p>
            <a:pPr algn="l" marL="647700" indent="-323850" lvl="1">
              <a:lnSpc>
                <a:spcPts val="4500"/>
              </a:lnSpc>
              <a:buAutoNum type="arabicPeriod" startAt="1"/>
            </a:pPr>
            <a:r>
              <a:rPr lang="en-US" sz="3000" spc="375">
                <a:solidFill>
                  <a:srgbClr val="2B2C30"/>
                </a:solidFill>
                <a:latin typeface="Maven Pro"/>
                <a:ea typeface="Maven Pro"/>
                <a:cs typeface="Maven Pro"/>
                <a:sym typeface="Maven Pro"/>
              </a:rPr>
              <a:t>Module 2: Temporal analysis</a:t>
            </a:r>
          </a:p>
          <a:p>
            <a:pPr algn="l" marL="647700" indent="-323850" lvl="1">
              <a:lnSpc>
                <a:spcPts val="4500"/>
              </a:lnSpc>
              <a:buAutoNum type="arabicPeriod" startAt="1"/>
            </a:pPr>
            <a:r>
              <a:rPr lang="en-US" sz="3000" spc="375">
                <a:solidFill>
                  <a:srgbClr val="2B2C30"/>
                </a:solidFill>
                <a:latin typeface="Maven Pro"/>
                <a:ea typeface="Maven Pro"/>
                <a:cs typeface="Maven Pro"/>
                <a:sym typeface="Maven Pro"/>
              </a:rPr>
              <a:t>Module 3: Groundwater Trends Analysis</a:t>
            </a:r>
          </a:p>
          <a:p>
            <a:pPr algn="l" marL="647700" indent="-323850" lvl="1">
              <a:lnSpc>
                <a:spcPts val="4500"/>
              </a:lnSpc>
              <a:buAutoNum type="arabicPeriod" startAt="1"/>
            </a:pPr>
            <a:r>
              <a:rPr lang="en-US" sz="3000" spc="375">
                <a:solidFill>
                  <a:srgbClr val="2B2C30"/>
                </a:solidFill>
                <a:latin typeface="Maven Pro"/>
                <a:ea typeface="Maven Pro"/>
                <a:cs typeface="Maven Pro"/>
                <a:sym typeface="Maven Pro"/>
              </a:rPr>
              <a:t>Module 4: Ward-Wise Groundwater Level Comparison</a:t>
            </a:r>
          </a:p>
          <a:p>
            <a:pPr algn="l" marL="647700" indent="-323850" lvl="1">
              <a:lnSpc>
                <a:spcPts val="4500"/>
              </a:lnSpc>
              <a:buAutoNum type="arabicPeriod" startAt="1"/>
            </a:pPr>
            <a:r>
              <a:rPr lang="en-US" sz="3000" spc="375">
                <a:solidFill>
                  <a:srgbClr val="2B2C30"/>
                </a:solidFill>
                <a:latin typeface="Maven Pro"/>
                <a:ea typeface="Maven Pro"/>
                <a:cs typeface="Maven Pro"/>
                <a:sym typeface="Maven Pro"/>
              </a:rPr>
              <a:t>Module 5: Identifying Wards with Significant Post-Monsoon Rises</a:t>
            </a:r>
          </a:p>
          <a:p>
            <a:pPr algn="l" marL="647700" indent="-323850" lvl="1">
              <a:lnSpc>
                <a:spcPts val="4500"/>
              </a:lnSpc>
              <a:buAutoNum type="arabicPeriod" startAt="1"/>
            </a:pPr>
            <a:r>
              <a:rPr lang="en-US" sz="3000" spc="375">
                <a:solidFill>
                  <a:srgbClr val="2B2C30"/>
                </a:solidFill>
                <a:latin typeface="Maven Pro"/>
                <a:ea typeface="Maven Pro"/>
                <a:cs typeface="Maven Pro"/>
                <a:sym typeface="Maven Pro"/>
              </a:rPr>
              <a:t>Module 6: Ranking Wards Based on Recharge Potential</a:t>
            </a:r>
          </a:p>
          <a:p>
            <a:pPr algn="l" marL="647700" indent="-323850" lvl="1">
              <a:lnSpc>
                <a:spcPts val="4500"/>
              </a:lnSpc>
              <a:buAutoNum type="arabicPeriod" startAt="1"/>
            </a:pPr>
            <a:r>
              <a:rPr lang="en-US" sz="3000" spc="375">
                <a:solidFill>
                  <a:srgbClr val="2B2C30"/>
                </a:solidFill>
                <a:latin typeface="Maven Pro"/>
                <a:ea typeface="Maven Pro"/>
                <a:cs typeface="Maven Pro"/>
                <a:sym typeface="Maven Pro"/>
              </a:rPr>
              <a:t>Module 7: Extract RGB Channels from satellite images</a:t>
            </a:r>
          </a:p>
          <a:p>
            <a:pPr algn="l" marL="647700" indent="-323850" lvl="1">
              <a:lnSpc>
                <a:spcPts val="4500"/>
              </a:lnSpc>
              <a:buAutoNum type="arabicPeriod" startAt="1"/>
            </a:pPr>
            <a:r>
              <a:rPr lang="en-US" sz="3000" spc="375">
                <a:solidFill>
                  <a:srgbClr val="2B2C30"/>
                </a:solidFill>
                <a:latin typeface="Maven Pro"/>
                <a:ea typeface="Maven Pro"/>
                <a:cs typeface="Maven Pro"/>
                <a:sym typeface="Maven Pro"/>
              </a:rPr>
              <a:t>Module 8: Compute NDWI and NDMI </a:t>
            </a:r>
          </a:p>
          <a:p>
            <a:pPr algn="l" marL="647700" indent="-323850" lvl="1">
              <a:lnSpc>
                <a:spcPts val="4500"/>
              </a:lnSpc>
              <a:buAutoNum type="arabicPeriod" startAt="1"/>
            </a:pPr>
            <a:r>
              <a:rPr lang="en-US" sz="3000" spc="375">
                <a:solidFill>
                  <a:srgbClr val="2B2C30"/>
                </a:solidFill>
                <a:latin typeface="Maven Pro"/>
                <a:ea typeface="Maven Pro"/>
                <a:cs typeface="Maven Pro"/>
                <a:sym typeface="Maven Pro"/>
              </a:rPr>
              <a:t>Module 9: Morphological operations</a:t>
            </a:r>
          </a:p>
          <a:p>
            <a:pPr algn="l">
              <a:lnSpc>
                <a:spcPts val="4500"/>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1: DATA COLLECTION AND PREPROCESSING</a:t>
            </a:r>
          </a:p>
        </p:txBody>
      </p:sp>
      <p:sp>
        <p:nvSpPr>
          <p:cNvPr name="TextBox 4" id="4"/>
          <p:cNvSpPr txBox="true"/>
          <p:nvPr/>
        </p:nvSpPr>
        <p:spPr>
          <a:xfrm rot="0">
            <a:off x="1028695" y="2284413"/>
            <a:ext cx="16208776" cy="6165215"/>
          </a:xfrm>
          <a:prstGeom prst="rect">
            <a:avLst/>
          </a:prstGeom>
        </p:spPr>
        <p:txBody>
          <a:bodyPr anchor="t" rtlCol="false" tIns="0" lIns="0" bIns="0" rIns="0">
            <a:spAutoFit/>
          </a:bodyPr>
          <a:lstStyle/>
          <a:p>
            <a:pPr algn="just">
              <a:lnSpc>
                <a:spcPts val="4060"/>
              </a:lnSpc>
            </a:pPr>
            <a:r>
              <a:rPr lang="en-US" sz="2900">
                <a:solidFill>
                  <a:srgbClr val="2B2C30"/>
                </a:solidFill>
                <a:latin typeface="Maven Pro"/>
                <a:ea typeface="Maven Pro"/>
                <a:cs typeface="Maven Pro"/>
                <a:sym typeface="Maven Pro"/>
              </a:rPr>
              <a:t>Objective:</a:t>
            </a:r>
          </a:p>
          <a:p>
            <a:pPr algn="just" marL="626114" indent="-313057" lvl="1">
              <a:lnSpc>
                <a:spcPts val="4060"/>
              </a:lnSpc>
              <a:spcBef>
                <a:spcPct val="0"/>
              </a:spcBef>
              <a:buFont typeface="Arial"/>
              <a:buChar char="•"/>
            </a:pPr>
            <a:r>
              <a:rPr lang="en-US" sz="2900">
                <a:solidFill>
                  <a:srgbClr val="2B2C30"/>
                </a:solidFill>
                <a:latin typeface="Maven Pro"/>
                <a:ea typeface="Maven Pro"/>
                <a:cs typeface="Maven Pro"/>
                <a:sym typeface="Maven Pro"/>
              </a:rPr>
              <a:t>Coll</a:t>
            </a:r>
            <a:r>
              <a:rPr lang="en-US" sz="2900">
                <a:solidFill>
                  <a:srgbClr val="2B2C30"/>
                </a:solidFill>
                <a:latin typeface="Maven Pro"/>
                <a:ea typeface="Maven Pro"/>
                <a:cs typeface="Maven Pro"/>
                <a:sym typeface="Maven Pro"/>
              </a:rPr>
              <a:t>ect and preproces</a:t>
            </a:r>
            <a:r>
              <a:rPr lang="en-US" sz="2900">
                <a:solidFill>
                  <a:srgbClr val="2B2C30"/>
                </a:solidFill>
                <a:latin typeface="Maven Pro"/>
                <a:ea typeface="Maven Pro"/>
                <a:cs typeface="Maven Pro"/>
                <a:sym typeface="Maven Pro"/>
              </a:rPr>
              <a:t>s the climate, groundwater, and satellite data</a:t>
            </a:r>
            <a:r>
              <a:rPr lang="en-US" sz="2900">
                <a:solidFill>
                  <a:srgbClr val="2B2C30"/>
                </a:solidFill>
                <a:latin typeface="Maven Pro"/>
                <a:ea typeface="Maven Pro"/>
                <a:cs typeface="Maven Pro"/>
                <a:sym typeface="Maven Pro"/>
              </a:rPr>
              <a:t> f</a:t>
            </a:r>
            <a:r>
              <a:rPr lang="en-US" sz="2900">
                <a:solidFill>
                  <a:srgbClr val="2B2C30"/>
                </a:solidFill>
                <a:latin typeface="Maven Pro"/>
                <a:ea typeface="Maven Pro"/>
                <a:cs typeface="Maven Pro"/>
                <a:sym typeface="Maven Pro"/>
              </a:rPr>
              <a:t>or further analysis.</a:t>
            </a:r>
          </a:p>
          <a:p>
            <a:pPr algn="just">
              <a:lnSpc>
                <a:spcPts val="4060"/>
              </a:lnSpc>
              <a:spcBef>
                <a:spcPct val="0"/>
              </a:spcBef>
            </a:pPr>
          </a:p>
          <a:p>
            <a:pPr algn="just">
              <a:lnSpc>
                <a:spcPts val="4060"/>
              </a:lnSpc>
              <a:spcBef>
                <a:spcPct val="0"/>
              </a:spcBef>
            </a:pPr>
            <a:r>
              <a:rPr lang="en-US" sz="2900">
                <a:solidFill>
                  <a:srgbClr val="2B2C30"/>
                </a:solidFill>
                <a:latin typeface="Maven Pro"/>
                <a:ea typeface="Maven Pro"/>
                <a:cs typeface="Maven Pro"/>
                <a:sym typeface="Maven Pro"/>
              </a:rPr>
              <a:t>Steps:</a:t>
            </a:r>
          </a:p>
          <a:p>
            <a:pPr algn="just" marL="626114" indent="-313057" lvl="1">
              <a:lnSpc>
                <a:spcPts val="4060"/>
              </a:lnSpc>
              <a:spcBef>
                <a:spcPct val="0"/>
              </a:spcBef>
              <a:buFont typeface="Arial"/>
              <a:buChar char="•"/>
            </a:pPr>
            <a:r>
              <a:rPr lang="en-US" sz="2900">
                <a:solidFill>
                  <a:srgbClr val="2B2C30"/>
                </a:solidFill>
                <a:latin typeface="Maven Pro"/>
                <a:ea typeface="Maven Pro"/>
                <a:cs typeface="Maven Pro"/>
                <a:sym typeface="Maven Pro"/>
              </a:rPr>
              <a:t>Groundwater Data: Historical groundwater levels across different wards.</a:t>
            </a:r>
          </a:p>
          <a:p>
            <a:pPr algn="just" marL="626114" indent="-313057" lvl="1">
              <a:lnSpc>
                <a:spcPts val="4060"/>
              </a:lnSpc>
              <a:spcBef>
                <a:spcPct val="0"/>
              </a:spcBef>
              <a:buFont typeface="Arial"/>
              <a:buChar char="•"/>
            </a:pPr>
            <a:r>
              <a:rPr lang="en-US" sz="2900">
                <a:solidFill>
                  <a:srgbClr val="2B2C30"/>
                </a:solidFill>
                <a:latin typeface="Maven Pro"/>
                <a:ea typeface="Maven Pro"/>
                <a:cs typeface="Maven Pro"/>
                <a:sym typeface="Maven Pro"/>
              </a:rPr>
              <a:t>S</a:t>
            </a:r>
            <a:r>
              <a:rPr lang="en-US" sz="2900">
                <a:solidFill>
                  <a:srgbClr val="2B2C30"/>
                </a:solidFill>
                <a:latin typeface="Maven Pro"/>
                <a:ea typeface="Maven Pro"/>
                <a:cs typeface="Maven Pro"/>
                <a:sym typeface="Maven Pro"/>
              </a:rPr>
              <a:t>atellite Data: MODIS NDVI and imagery for identifying land use and vegetation patterns.</a:t>
            </a:r>
          </a:p>
          <a:p>
            <a:pPr algn="just">
              <a:lnSpc>
                <a:spcPts val="4060"/>
              </a:lnSpc>
              <a:spcBef>
                <a:spcPct val="0"/>
              </a:spcBef>
            </a:pPr>
          </a:p>
          <a:p>
            <a:pPr algn="just">
              <a:lnSpc>
                <a:spcPts val="4060"/>
              </a:lnSpc>
              <a:spcBef>
                <a:spcPct val="0"/>
              </a:spcBef>
            </a:pPr>
            <a:r>
              <a:rPr lang="en-US" sz="2900">
                <a:solidFill>
                  <a:srgbClr val="2B2C30"/>
                </a:solidFill>
                <a:latin typeface="Maven Pro"/>
                <a:ea typeface="Maven Pro"/>
                <a:cs typeface="Maven Pro"/>
                <a:sym typeface="Maven Pro"/>
              </a:rPr>
              <a:t>Preprocessing Techniques:</a:t>
            </a:r>
          </a:p>
          <a:p>
            <a:pPr algn="just" marL="626114" indent="-313057" lvl="1">
              <a:lnSpc>
                <a:spcPts val="4060"/>
              </a:lnSpc>
              <a:spcBef>
                <a:spcPct val="0"/>
              </a:spcBef>
              <a:buFont typeface="Arial"/>
              <a:buChar char="•"/>
            </a:pPr>
            <a:r>
              <a:rPr lang="en-US" sz="2900">
                <a:solidFill>
                  <a:srgbClr val="2B2C30"/>
                </a:solidFill>
                <a:latin typeface="Maven Pro"/>
                <a:ea typeface="Maven Pro"/>
                <a:cs typeface="Maven Pro"/>
                <a:sym typeface="Maven Pro"/>
              </a:rPr>
              <a:t>Norm</a:t>
            </a:r>
            <a:r>
              <a:rPr lang="en-US" sz="2900">
                <a:solidFill>
                  <a:srgbClr val="2B2C30"/>
                </a:solidFill>
                <a:latin typeface="Maven Pro"/>
                <a:ea typeface="Maven Pro"/>
                <a:cs typeface="Maven Pro"/>
                <a:sym typeface="Maven Pro"/>
              </a:rPr>
              <a:t>alization of the data for uniform scale.</a:t>
            </a:r>
          </a:p>
          <a:p>
            <a:pPr algn="just" marL="626114" indent="-313057" lvl="1">
              <a:lnSpc>
                <a:spcPts val="4060"/>
              </a:lnSpc>
              <a:spcBef>
                <a:spcPct val="0"/>
              </a:spcBef>
              <a:buFont typeface="Arial"/>
              <a:buChar char="•"/>
            </a:pPr>
            <a:r>
              <a:rPr lang="en-US" sz="2900">
                <a:solidFill>
                  <a:srgbClr val="2B2C30"/>
                </a:solidFill>
                <a:latin typeface="Maven Pro"/>
                <a:ea typeface="Maven Pro"/>
                <a:cs typeface="Maven Pro"/>
                <a:sym typeface="Maven Pro"/>
              </a:rPr>
              <a:t>Da</a:t>
            </a:r>
            <a:r>
              <a:rPr lang="en-US" sz="2900">
                <a:solidFill>
                  <a:srgbClr val="2B2C30"/>
                </a:solidFill>
                <a:latin typeface="Maven Pro"/>
                <a:ea typeface="Maven Pro"/>
                <a:cs typeface="Maven Pro"/>
                <a:sym typeface="Maven Pro"/>
              </a:rPr>
              <a:t>ta cleaning (handling missing values, removing outliers).</a:t>
            </a:r>
          </a:p>
          <a:p>
            <a:pPr algn="just" marL="626114" indent="-313057" lvl="1">
              <a:lnSpc>
                <a:spcPts val="4060"/>
              </a:lnSpc>
              <a:spcBef>
                <a:spcPct val="0"/>
              </a:spcBef>
              <a:buFont typeface="Arial"/>
              <a:buChar char="•"/>
            </a:pPr>
            <a:r>
              <a:rPr lang="en-US" sz="2900">
                <a:solidFill>
                  <a:srgbClr val="2B2C30"/>
                </a:solidFill>
                <a:latin typeface="Maven Pro"/>
                <a:ea typeface="Maven Pro"/>
                <a:cs typeface="Maven Pro"/>
                <a:sym typeface="Maven Pro"/>
              </a:rPr>
              <a:t>Feature selection to focus on key influencing factors.</a:t>
            </a:r>
          </a:p>
          <a:p>
            <a:pPr algn="just">
              <a:lnSpc>
                <a:spcPts val="406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3878429" y="2004057"/>
            <a:ext cx="11301259" cy="5029060"/>
          </a:xfrm>
          <a:custGeom>
            <a:avLst/>
            <a:gdLst/>
            <a:ahLst/>
            <a:cxnLst/>
            <a:rect r="r" b="b" t="t" l="l"/>
            <a:pathLst>
              <a:path h="5029060" w="11301259">
                <a:moveTo>
                  <a:pt x="0" y="0"/>
                </a:moveTo>
                <a:lnTo>
                  <a:pt x="11301259" y="0"/>
                </a:lnTo>
                <a:lnTo>
                  <a:pt x="11301259" y="5029061"/>
                </a:lnTo>
                <a:lnTo>
                  <a:pt x="0" y="5029061"/>
                </a:lnTo>
                <a:lnTo>
                  <a:pt x="0" y="0"/>
                </a:lnTo>
                <a:close/>
              </a:path>
            </a:pathLst>
          </a:custGeom>
          <a:blipFill>
            <a:blip r:embed="rId2"/>
            <a:stretch>
              <a:fillRect l="0" t="0" r="0" b="0"/>
            </a:stretch>
          </a:blipFill>
        </p:spPr>
      </p:sp>
      <p:sp>
        <p:nvSpPr>
          <p:cNvPr name="Freeform 4" id="4"/>
          <p:cNvSpPr/>
          <p:nvPr/>
        </p:nvSpPr>
        <p:spPr>
          <a:xfrm flipH="false" flipV="false" rot="0">
            <a:off x="3945066" y="7233143"/>
            <a:ext cx="11234623" cy="2206543"/>
          </a:xfrm>
          <a:custGeom>
            <a:avLst/>
            <a:gdLst/>
            <a:ahLst/>
            <a:cxnLst/>
            <a:rect r="r" b="b" t="t" l="l"/>
            <a:pathLst>
              <a:path h="2206543" w="11234623">
                <a:moveTo>
                  <a:pt x="0" y="0"/>
                </a:moveTo>
                <a:lnTo>
                  <a:pt x="11234622" y="0"/>
                </a:lnTo>
                <a:lnTo>
                  <a:pt x="11234622" y="2206543"/>
                </a:lnTo>
                <a:lnTo>
                  <a:pt x="0" y="2206543"/>
                </a:lnTo>
                <a:lnTo>
                  <a:pt x="0" y="0"/>
                </a:lnTo>
                <a:close/>
              </a:path>
            </a:pathLst>
          </a:custGeom>
          <a:blipFill>
            <a:blip r:embed="rId3"/>
            <a:stretch>
              <a:fillRect l="0" t="0" r="0" b="0"/>
            </a:stretch>
          </a:blipFill>
        </p:spPr>
      </p:sp>
      <p:sp>
        <p:nvSpPr>
          <p:cNvPr name="TextBox 5" id="5"/>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1: DATA COLLECTION AND PREPROCESSING</a:t>
            </a:r>
          </a:p>
        </p:txBody>
      </p:sp>
      <p:sp>
        <p:nvSpPr>
          <p:cNvPr name="TextBox 6" id="6"/>
          <p:cNvSpPr txBox="true"/>
          <p:nvPr/>
        </p:nvSpPr>
        <p:spPr>
          <a:xfrm rot="0">
            <a:off x="5850142" y="9585695"/>
            <a:ext cx="6996726" cy="701305"/>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Dataset from CGWB(Central Ground Water 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3493371" y="2318185"/>
            <a:ext cx="11301259" cy="5650629"/>
          </a:xfrm>
          <a:custGeom>
            <a:avLst/>
            <a:gdLst/>
            <a:ahLst/>
            <a:cxnLst/>
            <a:rect r="r" b="b" t="t" l="l"/>
            <a:pathLst>
              <a:path h="5650629" w="11301259">
                <a:moveTo>
                  <a:pt x="0" y="0"/>
                </a:moveTo>
                <a:lnTo>
                  <a:pt x="11301258" y="0"/>
                </a:lnTo>
                <a:lnTo>
                  <a:pt x="11301258" y="5650630"/>
                </a:lnTo>
                <a:lnTo>
                  <a:pt x="0" y="5650630"/>
                </a:lnTo>
                <a:lnTo>
                  <a:pt x="0" y="0"/>
                </a:lnTo>
                <a:close/>
              </a:path>
            </a:pathLst>
          </a:custGeom>
          <a:blipFill>
            <a:blip r:embed="rId2"/>
            <a:stretch>
              <a:fillRect l="0" t="0" r="0" b="0"/>
            </a:stretch>
          </a:blipFill>
        </p:spPr>
      </p:sp>
      <p:sp>
        <p:nvSpPr>
          <p:cNvPr name="TextBox 4" id="4"/>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1: DATA COLLECTION AND PREPROCESSING</a:t>
            </a:r>
          </a:p>
        </p:txBody>
      </p:sp>
      <p:sp>
        <p:nvSpPr>
          <p:cNvPr name="TextBox 5" id="5"/>
          <p:cNvSpPr txBox="true"/>
          <p:nvPr/>
        </p:nvSpPr>
        <p:spPr>
          <a:xfrm rot="0">
            <a:off x="5623808" y="8435540"/>
            <a:ext cx="6996726" cy="701305"/>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Visualization of the data using Matplotlib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4195691" y="2004057"/>
            <a:ext cx="9852961" cy="7254243"/>
          </a:xfrm>
          <a:custGeom>
            <a:avLst/>
            <a:gdLst/>
            <a:ahLst/>
            <a:cxnLst/>
            <a:rect r="r" b="b" t="t" l="l"/>
            <a:pathLst>
              <a:path h="7254243" w="9852961">
                <a:moveTo>
                  <a:pt x="0" y="0"/>
                </a:moveTo>
                <a:lnTo>
                  <a:pt x="9852961" y="0"/>
                </a:lnTo>
                <a:lnTo>
                  <a:pt x="9852961" y="7254243"/>
                </a:lnTo>
                <a:lnTo>
                  <a:pt x="0" y="7254243"/>
                </a:lnTo>
                <a:lnTo>
                  <a:pt x="0" y="0"/>
                </a:lnTo>
                <a:close/>
              </a:path>
            </a:pathLst>
          </a:custGeom>
          <a:blipFill>
            <a:blip r:embed="rId2"/>
            <a:stretch>
              <a:fillRect l="0" t="0" r="0" b="0"/>
            </a:stretch>
          </a:blipFill>
        </p:spPr>
      </p:sp>
      <p:sp>
        <p:nvSpPr>
          <p:cNvPr name="TextBox 4" id="4"/>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1: DATA COLLECTION AND PREPROCESSING</a:t>
            </a:r>
          </a:p>
        </p:txBody>
      </p:sp>
      <p:sp>
        <p:nvSpPr>
          <p:cNvPr name="TextBox 5" id="5"/>
          <p:cNvSpPr txBox="true"/>
          <p:nvPr/>
        </p:nvSpPr>
        <p:spPr>
          <a:xfrm rot="0">
            <a:off x="5421276" y="9410700"/>
            <a:ext cx="6996726" cy="701305"/>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Code for Data fetching and preprocessing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884641" y="2004057"/>
            <a:ext cx="12475060" cy="7329098"/>
          </a:xfrm>
          <a:custGeom>
            <a:avLst/>
            <a:gdLst/>
            <a:ahLst/>
            <a:cxnLst/>
            <a:rect r="r" b="b" t="t" l="l"/>
            <a:pathLst>
              <a:path h="7329098" w="12475060">
                <a:moveTo>
                  <a:pt x="0" y="0"/>
                </a:moveTo>
                <a:lnTo>
                  <a:pt x="12475060" y="0"/>
                </a:lnTo>
                <a:lnTo>
                  <a:pt x="12475060" y="7329098"/>
                </a:lnTo>
                <a:lnTo>
                  <a:pt x="0" y="7329098"/>
                </a:lnTo>
                <a:lnTo>
                  <a:pt x="0" y="0"/>
                </a:lnTo>
                <a:close/>
              </a:path>
            </a:pathLst>
          </a:custGeom>
          <a:blipFill>
            <a:blip r:embed="rId2"/>
            <a:stretch>
              <a:fillRect l="0" t="0" r="0" b="0"/>
            </a:stretch>
          </a:blipFill>
        </p:spPr>
      </p:sp>
      <p:sp>
        <p:nvSpPr>
          <p:cNvPr name="TextBox 4" id="4"/>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1: DATA COLLECTION AND PREPROCESSING</a:t>
            </a:r>
          </a:p>
        </p:txBody>
      </p:sp>
      <p:sp>
        <p:nvSpPr>
          <p:cNvPr name="TextBox 5" id="5"/>
          <p:cNvSpPr txBox="true"/>
          <p:nvPr/>
        </p:nvSpPr>
        <p:spPr>
          <a:xfrm rot="0">
            <a:off x="5799687" y="9485555"/>
            <a:ext cx="6996726" cy="348880"/>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Sample Satellite Image - VIT Chennai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3759414" y="3646756"/>
            <a:ext cx="10725514" cy="6113543"/>
          </a:xfrm>
          <a:custGeom>
            <a:avLst/>
            <a:gdLst/>
            <a:ahLst/>
            <a:cxnLst/>
            <a:rect r="r" b="b" t="t" l="l"/>
            <a:pathLst>
              <a:path h="6113543" w="10725514">
                <a:moveTo>
                  <a:pt x="0" y="0"/>
                </a:moveTo>
                <a:lnTo>
                  <a:pt x="10725514" y="0"/>
                </a:lnTo>
                <a:lnTo>
                  <a:pt x="10725514" y="6113543"/>
                </a:lnTo>
                <a:lnTo>
                  <a:pt x="0" y="6113543"/>
                </a:lnTo>
                <a:lnTo>
                  <a:pt x="0" y="0"/>
                </a:lnTo>
                <a:close/>
              </a:path>
            </a:pathLst>
          </a:custGeom>
          <a:blipFill>
            <a:blip r:embed="rId2"/>
            <a:stretch>
              <a:fillRect l="0" t="0" r="0" b="0"/>
            </a:stretch>
          </a:blipFill>
        </p:spPr>
      </p:sp>
      <p:sp>
        <p:nvSpPr>
          <p:cNvPr name="TextBox 4" id="4"/>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2: TEMPORAL ANALYSIS</a:t>
            </a:r>
          </a:p>
        </p:txBody>
      </p:sp>
      <p:sp>
        <p:nvSpPr>
          <p:cNvPr name="TextBox 5" id="5"/>
          <p:cNvSpPr txBox="true"/>
          <p:nvPr/>
        </p:nvSpPr>
        <p:spPr>
          <a:xfrm rot="0">
            <a:off x="1028695" y="2284413"/>
            <a:ext cx="16208776" cy="2050415"/>
          </a:xfrm>
          <a:prstGeom prst="rect">
            <a:avLst/>
          </a:prstGeom>
        </p:spPr>
        <p:txBody>
          <a:bodyPr anchor="t" rtlCol="false" tIns="0" lIns="0" bIns="0" rIns="0">
            <a:spAutoFit/>
          </a:bodyPr>
          <a:lstStyle/>
          <a:p>
            <a:pPr algn="just">
              <a:lnSpc>
                <a:spcPts val="4060"/>
              </a:lnSpc>
            </a:pPr>
            <a:r>
              <a:rPr lang="en-US" sz="2900">
                <a:solidFill>
                  <a:srgbClr val="2B2C30"/>
                </a:solidFill>
                <a:latin typeface="Maven Pro"/>
                <a:ea typeface="Maven Pro"/>
                <a:cs typeface="Maven Pro"/>
                <a:sym typeface="Maven Pro"/>
              </a:rPr>
              <a:t>Objective:</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Computed monthly and yearly averages for each ward.</a:t>
            </a:r>
          </a:p>
          <a:p>
            <a:pPr algn="just">
              <a:lnSpc>
                <a:spcPts val="4060"/>
              </a:lnSpc>
              <a:spcBef>
                <a:spcPct val="0"/>
              </a:spcBef>
            </a:pPr>
          </a:p>
          <a:p>
            <a:pPr algn="just">
              <a:lnSpc>
                <a:spcPts val="406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39612" y="2284413"/>
            <a:ext cx="16208776" cy="3079115"/>
          </a:xfrm>
          <a:prstGeom prst="rect">
            <a:avLst/>
          </a:prstGeom>
        </p:spPr>
        <p:txBody>
          <a:bodyPr anchor="t" rtlCol="false" tIns="0" lIns="0" bIns="0" rIns="0">
            <a:spAutoFit/>
          </a:bodyPr>
          <a:lstStyle/>
          <a:p>
            <a:pPr algn="just">
              <a:lnSpc>
                <a:spcPts val="4060"/>
              </a:lnSpc>
            </a:pPr>
            <a:r>
              <a:rPr lang="en-US" sz="2900">
                <a:solidFill>
                  <a:srgbClr val="2B2C30"/>
                </a:solidFill>
                <a:latin typeface="Maven Pro"/>
                <a:ea typeface="Maven Pro"/>
                <a:cs typeface="Maven Pro"/>
                <a:sym typeface="Maven Pro"/>
              </a:rPr>
              <a:t>Classification of Wards Based on Yearly Averages</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Categorized wards into:</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D</a:t>
            </a:r>
            <a:r>
              <a:rPr lang="en-US" sz="2900">
                <a:solidFill>
                  <a:srgbClr val="2B2C30"/>
                </a:solidFill>
                <a:latin typeface="Maven Pro"/>
                <a:ea typeface="Maven Pro"/>
                <a:cs typeface="Maven Pro"/>
                <a:sym typeface="Maven Pro"/>
              </a:rPr>
              <a:t>eclining (continuous decrease in groundwater levels)</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Stable/Rising (maintaining or increasing levels)</a:t>
            </a:r>
          </a:p>
          <a:p>
            <a:pPr algn="just" marL="1252221" indent="-417407" lvl="2">
              <a:lnSpc>
                <a:spcPts val="4060"/>
              </a:lnSpc>
              <a:spcBef>
                <a:spcPct val="0"/>
              </a:spcBef>
              <a:buFont typeface="Arial"/>
              <a:buChar char="⚬"/>
            </a:pPr>
            <a:r>
              <a:rPr lang="en-US" sz="2900">
                <a:solidFill>
                  <a:srgbClr val="2B2C30"/>
                </a:solidFill>
                <a:latin typeface="Maven Pro"/>
                <a:ea typeface="Maven Pro"/>
                <a:cs typeface="Maven Pro"/>
                <a:sym typeface="Maven Pro"/>
              </a:rPr>
              <a:t>Variability (fluctuating patterns)</a:t>
            </a:r>
          </a:p>
          <a:p>
            <a:pPr algn="just">
              <a:lnSpc>
                <a:spcPts val="4060"/>
              </a:lnSpc>
              <a:spcBef>
                <a:spcPct val="0"/>
              </a:spcBef>
            </a:pPr>
          </a:p>
        </p:txBody>
      </p:sp>
      <p:sp>
        <p:nvSpPr>
          <p:cNvPr name="Freeform 4" id="4"/>
          <p:cNvSpPr/>
          <p:nvPr/>
        </p:nvSpPr>
        <p:spPr>
          <a:xfrm flipH="false" flipV="false" rot="0">
            <a:off x="836470" y="5834591"/>
            <a:ext cx="16401001" cy="3423709"/>
          </a:xfrm>
          <a:custGeom>
            <a:avLst/>
            <a:gdLst/>
            <a:ahLst/>
            <a:cxnLst/>
            <a:rect r="r" b="b" t="t" l="l"/>
            <a:pathLst>
              <a:path h="3423709" w="16401001">
                <a:moveTo>
                  <a:pt x="0" y="0"/>
                </a:moveTo>
                <a:lnTo>
                  <a:pt x="16401001" y="0"/>
                </a:lnTo>
                <a:lnTo>
                  <a:pt x="16401001" y="3423709"/>
                </a:lnTo>
                <a:lnTo>
                  <a:pt x="0" y="3423709"/>
                </a:lnTo>
                <a:lnTo>
                  <a:pt x="0" y="0"/>
                </a:lnTo>
                <a:close/>
              </a:path>
            </a:pathLst>
          </a:custGeom>
          <a:blipFill>
            <a:blip r:embed="rId2"/>
            <a:stretch>
              <a:fillRect l="0" t="0" r="0" b="0"/>
            </a:stretch>
          </a:blipFill>
        </p:spPr>
      </p:sp>
      <p:sp>
        <p:nvSpPr>
          <p:cNvPr name="TextBox 5" id="5"/>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3: GROUNDWATER TRENDS ANALYSIS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110415" y="4334828"/>
            <a:ext cx="14045337" cy="4547178"/>
          </a:xfrm>
          <a:custGeom>
            <a:avLst/>
            <a:gdLst/>
            <a:ahLst/>
            <a:cxnLst/>
            <a:rect r="r" b="b" t="t" l="l"/>
            <a:pathLst>
              <a:path h="4547178" w="14045337">
                <a:moveTo>
                  <a:pt x="0" y="0"/>
                </a:moveTo>
                <a:lnTo>
                  <a:pt x="14045336" y="0"/>
                </a:lnTo>
                <a:lnTo>
                  <a:pt x="14045336" y="4547177"/>
                </a:lnTo>
                <a:lnTo>
                  <a:pt x="0" y="4547177"/>
                </a:lnTo>
                <a:lnTo>
                  <a:pt x="0" y="0"/>
                </a:lnTo>
                <a:close/>
              </a:path>
            </a:pathLst>
          </a:custGeom>
          <a:blipFill>
            <a:blip r:embed="rId2"/>
            <a:stretch>
              <a:fillRect l="0" t="0" r="0" b="0"/>
            </a:stretch>
          </a:blipFill>
        </p:spPr>
      </p:sp>
      <p:sp>
        <p:nvSpPr>
          <p:cNvPr name="TextBox 4" id="4"/>
          <p:cNvSpPr txBox="true"/>
          <p:nvPr/>
        </p:nvSpPr>
        <p:spPr>
          <a:xfrm rot="0">
            <a:off x="1028695" y="2284413"/>
            <a:ext cx="16208776" cy="2050415"/>
          </a:xfrm>
          <a:prstGeom prst="rect">
            <a:avLst/>
          </a:prstGeom>
        </p:spPr>
        <p:txBody>
          <a:bodyPr anchor="t" rtlCol="false" tIns="0" lIns="0" bIns="0" rIns="0">
            <a:spAutoFit/>
          </a:bodyPr>
          <a:lstStyle/>
          <a:p>
            <a:pPr algn="just">
              <a:lnSpc>
                <a:spcPts val="4060"/>
              </a:lnSpc>
            </a:pPr>
            <a:r>
              <a:rPr lang="en-US" sz="2900">
                <a:solidFill>
                  <a:srgbClr val="2B2C30"/>
                </a:solidFill>
                <a:latin typeface="Maven Pro"/>
                <a:ea typeface="Maven Pro"/>
                <a:cs typeface="Maven Pro"/>
                <a:sym typeface="Maven Pro"/>
              </a:rPr>
              <a:t>Metrics Computed:</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Minimum, Maximum, and Average Levels</a:t>
            </a:r>
          </a:p>
          <a:p>
            <a:pPr algn="just" marL="626111" indent="-313055" lvl="1">
              <a:lnSpc>
                <a:spcPts val="4060"/>
              </a:lnSpc>
              <a:spcBef>
                <a:spcPct val="0"/>
              </a:spcBef>
              <a:buFont typeface="Arial"/>
              <a:buChar char="•"/>
            </a:pPr>
            <a:r>
              <a:rPr lang="en-US" sz="2900">
                <a:solidFill>
                  <a:srgbClr val="2B2C30"/>
                </a:solidFill>
                <a:latin typeface="Maven Pro"/>
                <a:ea typeface="Maven Pro"/>
                <a:cs typeface="Maven Pro"/>
                <a:sym typeface="Maven Pro"/>
              </a:rPr>
              <a:t>C</a:t>
            </a:r>
            <a:r>
              <a:rPr lang="en-US" sz="2900">
                <a:solidFill>
                  <a:srgbClr val="2B2C30"/>
                </a:solidFill>
                <a:latin typeface="Maven Pro"/>
                <a:ea typeface="Maven Pro"/>
                <a:cs typeface="Maven Pro"/>
                <a:sym typeface="Maven Pro"/>
              </a:rPr>
              <a:t>hange from 2021 to 2024</a:t>
            </a:r>
          </a:p>
          <a:p>
            <a:pPr algn="just">
              <a:lnSpc>
                <a:spcPts val="4060"/>
              </a:lnSpc>
              <a:spcBef>
                <a:spcPct val="0"/>
              </a:spcBef>
            </a:pPr>
          </a:p>
        </p:txBody>
      </p:sp>
      <p:sp>
        <p:nvSpPr>
          <p:cNvPr name="TextBox 5" id="5"/>
          <p:cNvSpPr txBox="true"/>
          <p:nvPr/>
        </p:nvSpPr>
        <p:spPr>
          <a:xfrm rot="0">
            <a:off x="1028700" y="526055"/>
            <a:ext cx="16230600" cy="1234706"/>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4: WARD-WISE GROUNDWATER LEVEL COMPARISON</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28695" y="2038632"/>
            <a:ext cx="16208776" cy="5136515"/>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Post-Monsoon Rise Calculation:</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Measures groundwater recharge post-monsoon by taking the difference between October and June levels.</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Mean Post-Monsoon Rise (Yearly Computation)</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Computes the average recharge for each year.</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Flagging Wards with Significant Post-Monsoon Rise</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If a ward’s post-monsoon rise is greater than the yearly mean rise, it is considered significant.</a:t>
            </a:r>
          </a:p>
          <a:p>
            <a:pPr algn="just" marL="1252221" indent="-417407" lvl="2">
              <a:lnSpc>
                <a:spcPts val="4060"/>
              </a:lnSpc>
              <a:spcBef>
                <a:spcPct val="0"/>
              </a:spcBef>
              <a:buFont typeface="Arial"/>
              <a:buChar char="⚬"/>
            </a:pPr>
            <a:r>
              <a:rPr lang="en-US" sz="2900">
                <a:solidFill>
                  <a:srgbClr val="2B2C30"/>
                </a:solidFill>
                <a:latin typeface="Maven Pro"/>
                <a:ea typeface="Maven Pro"/>
                <a:cs typeface="Maven Pro"/>
                <a:sym typeface="Maven Pro"/>
              </a:rPr>
              <a:t>Rec</a:t>
            </a:r>
            <a:r>
              <a:rPr lang="en-US" sz="2900">
                <a:solidFill>
                  <a:srgbClr val="2B2C30"/>
                </a:solidFill>
                <a:latin typeface="Maven Pro"/>
                <a:ea typeface="Maven Pro"/>
                <a:cs typeface="Maven Pro"/>
                <a:sym typeface="Maven Pro"/>
              </a:rPr>
              <a:t>harge Potential Score: Average post-monsoon rise over multiple years.</a:t>
            </a:r>
          </a:p>
          <a:p>
            <a:pPr algn="just">
              <a:lnSpc>
                <a:spcPts val="4060"/>
              </a:lnSpc>
              <a:spcBef>
                <a:spcPct val="0"/>
              </a:spcBef>
            </a:pPr>
          </a:p>
        </p:txBody>
      </p:sp>
      <p:sp>
        <p:nvSpPr>
          <p:cNvPr name="TextBox 4" id="4"/>
          <p:cNvSpPr txBox="true"/>
          <p:nvPr/>
        </p:nvSpPr>
        <p:spPr>
          <a:xfrm rot="0">
            <a:off x="1028695" y="7413272"/>
            <a:ext cx="16208776" cy="2564765"/>
          </a:xfrm>
          <a:prstGeom prst="rect">
            <a:avLst/>
          </a:prstGeom>
        </p:spPr>
        <p:txBody>
          <a:bodyPr anchor="t" rtlCol="false" tIns="0" lIns="0" bIns="0" rIns="0">
            <a:spAutoFit/>
          </a:bodyPr>
          <a:lstStyle/>
          <a:p>
            <a:pPr algn="just" marL="626111" indent="-313055" lvl="1">
              <a:lnSpc>
                <a:spcPts val="4060"/>
              </a:lnSpc>
              <a:buFont typeface="Arial"/>
              <a:buChar char="•"/>
            </a:pPr>
            <a:r>
              <a:rPr lang="en-US" b="true" sz="2900">
                <a:solidFill>
                  <a:srgbClr val="2B2C30"/>
                </a:solidFill>
                <a:latin typeface="Maven Pro Bold"/>
                <a:ea typeface="Maven Pro Bold"/>
                <a:cs typeface="Maven Pro Bold"/>
                <a:sym typeface="Maven Pro Bold"/>
              </a:rPr>
              <a:t>FINDINGS</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High recharge potential + low levels → Best locations for artificial recharge.</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Low recharge potential + low levels → Need urgent water conservation efforts.</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High recharge potential + stable levels → Important natural recharge areas to preserve.</a:t>
            </a:r>
          </a:p>
          <a:p>
            <a:pPr algn="just">
              <a:lnSpc>
                <a:spcPts val="4060"/>
              </a:lnSpc>
              <a:spcBef>
                <a:spcPct val="0"/>
              </a:spcBef>
            </a:pPr>
          </a:p>
        </p:txBody>
      </p:sp>
      <p:sp>
        <p:nvSpPr>
          <p:cNvPr name="TextBox 5" id="5"/>
          <p:cNvSpPr txBox="true"/>
          <p:nvPr/>
        </p:nvSpPr>
        <p:spPr>
          <a:xfrm rot="0">
            <a:off x="1028700" y="526055"/>
            <a:ext cx="16230600" cy="1234706"/>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5:  IDENTIFYING WARDS WITH SIGNIFICANT POST-MONSOON RISES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33450"/>
            <a:ext cx="16230600" cy="660624"/>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Maven Pro Bold"/>
                <a:ea typeface="Maven Pro Bold"/>
                <a:cs typeface="Maven Pro Bold"/>
                <a:sym typeface="Maven Pro Bold"/>
              </a:rPr>
              <a:t>AGENDA</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28689" y="2122290"/>
            <a:ext cx="7877184" cy="6524498"/>
          </a:xfrm>
          <a:prstGeom prst="rect">
            <a:avLst/>
          </a:prstGeom>
        </p:spPr>
        <p:txBody>
          <a:bodyPr anchor="t" rtlCol="false" tIns="0" lIns="0" bIns="0" rIns="0">
            <a:spAutoFit/>
          </a:bodyPr>
          <a:lstStyle/>
          <a:p>
            <a:pPr algn="l" marL="604519" indent="-302260" lvl="1">
              <a:lnSpc>
                <a:spcPts val="5235"/>
              </a:lnSpc>
              <a:buFont typeface="Arial"/>
              <a:buChar char="•"/>
            </a:pPr>
            <a:r>
              <a:rPr lang="en-US" sz="2799">
                <a:solidFill>
                  <a:srgbClr val="2B2C30"/>
                </a:solidFill>
                <a:latin typeface="Maven Pro"/>
                <a:ea typeface="Maven Pro"/>
                <a:cs typeface="Maven Pro"/>
                <a:sym typeface="Maven Pro"/>
              </a:rPr>
              <a:t>Guide Approval mail snapshot</a:t>
            </a:r>
          </a:p>
          <a:p>
            <a:pPr algn="l" marL="604519" indent="-302260" lvl="1">
              <a:lnSpc>
                <a:spcPts val="5235"/>
              </a:lnSpc>
              <a:buFont typeface="Arial"/>
              <a:buChar char="•"/>
            </a:pPr>
            <a:r>
              <a:rPr lang="en-US" sz="2799">
                <a:solidFill>
                  <a:srgbClr val="2B2C30"/>
                </a:solidFill>
                <a:latin typeface="Maven Pro"/>
                <a:ea typeface="Maven Pro"/>
                <a:cs typeface="Maven Pro"/>
                <a:sym typeface="Maven Pro"/>
              </a:rPr>
              <a:t>Introduction</a:t>
            </a:r>
          </a:p>
          <a:p>
            <a:pPr algn="l" marL="604519" indent="-302260" lvl="1">
              <a:lnSpc>
                <a:spcPts val="5235"/>
              </a:lnSpc>
              <a:buFont typeface="Arial"/>
              <a:buChar char="•"/>
            </a:pPr>
            <a:r>
              <a:rPr lang="en-US" sz="2799">
                <a:solidFill>
                  <a:srgbClr val="2B2C30"/>
                </a:solidFill>
                <a:latin typeface="Maven Pro"/>
                <a:ea typeface="Maven Pro"/>
                <a:cs typeface="Maven Pro"/>
                <a:sym typeface="Maven Pro"/>
              </a:rPr>
              <a:t>Literature Review</a:t>
            </a:r>
          </a:p>
          <a:p>
            <a:pPr algn="l" marL="604519" indent="-302260" lvl="1">
              <a:lnSpc>
                <a:spcPts val="5235"/>
              </a:lnSpc>
              <a:buFont typeface="Arial"/>
              <a:buChar char="•"/>
            </a:pPr>
            <a:r>
              <a:rPr lang="en-US" sz="2799">
                <a:solidFill>
                  <a:srgbClr val="2B2C30"/>
                </a:solidFill>
                <a:latin typeface="Maven Pro"/>
                <a:ea typeface="Maven Pro"/>
                <a:cs typeface="Maven Pro"/>
                <a:sym typeface="Maven Pro"/>
              </a:rPr>
              <a:t>Problem Statement</a:t>
            </a:r>
          </a:p>
          <a:p>
            <a:pPr algn="l" marL="604519" indent="-302260" lvl="1">
              <a:lnSpc>
                <a:spcPts val="5235"/>
              </a:lnSpc>
              <a:buFont typeface="Arial"/>
              <a:buChar char="•"/>
            </a:pPr>
            <a:r>
              <a:rPr lang="en-US" sz="2799">
                <a:solidFill>
                  <a:srgbClr val="2B2C30"/>
                </a:solidFill>
                <a:latin typeface="Maven Pro"/>
                <a:ea typeface="Maven Pro"/>
                <a:cs typeface="Maven Pro"/>
                <a:sym typeface="Maven Pro"/>
              </a:rPr>
              <a:t>Research Challenges</a:t>
            </a:r>
          </a:p>
          <a:p>
            <a:pPr algn="l" marL="604519" indent="-302260" lvl="1">
              <a:lnSpc>
                <a:spcPts val="5235"/>
              </a:lnSpc>
              <a:buFont typeface="Arial"/>
              <a:buChar char="•"/>
            </a:pPr>
            <a:r>
              <a:rPr lang="en-US" sz="2799">
                <a:solidFill>
                  <a:srgbClr val="2B2C30"/>
                </a:solidFill>
                <a:latin typeface="Maven Pro"/>
                <a:ea typeface="Maven Pro"/>
                <a:cs typeface="Maven Pro"/>
                <a:sym typeface="Maven Pro"/>
              </a:rPr>
              <a:t>Research Objective </a:t>
            </a:r>
          </a:p>
          <a:p>
            <a:pPr algn="l" marL="604519" indent="-302260" lvl="1">
              <a:lnSpc>
                <a:spcPts val="5235"/>
              </a:lnSpc>
              <a:buFont typeface="Arial"/>
              <a:buChar char="•"/>
            </a:pPr>
            <a:r>
              <a:rPr lang="en-US" sz="2799">
                <a:solidFill>
                  <a:srgbClr val="2B2C30"/>
                </a:solidFill>
                <a:latin typeface="Maven Pro"/>
                <a:ea typeface="Maven Pro"/>
                <a:cs typeface="Maven Pro"/>
                <a:sym typeface="Maven Pro"/>
              </a:rPr>
              <a:t>Methodology </a:t>
            </a:r>
          </a:p>
          <a:p>
            <a:pPr algn="l" marL="604519" indent="-302260" lvl="1">
              <a:lnSpc>
                <a:spcPts val="5235"/>
              </a:lnSpc>
              <a:buFont typeface="Arial"/>
              <a:buChar char="•"/>
            </a:pPr>
            <a:r>
              <a:rPr lang="en-US" sz="2799">
                <a:solidFill>
                  <a:srgbClr val="2B2C30"/>
                </a:solidFill>
                <a:latin typeface="Maven Pro"/>
                <a:ea typeface="Maven Pro"/>
                <a:cs typeface="Maven Pro"/>
                <a:sym typeface="Maven Pro"/>
              </a:rPr>
              <a:t>Proposed System</a:t>
            </a:r>
          </a:p>
          <a:p>
            <a:pPr algn="l" marL="604519" indent="-302260" lvl="1">
              <a:lnSpc>
                <a:spcPts val="5235"/>
              </a:lnSpc>
              <a:buFont typeface="Arial"/>
              <a:buChar char="•"/>
            </a:pPr>
            <a:r>
              <a:rPr lang="en-US" sz="2799">
                <a:solidFill>
                  <a:srgbClr val="2B2C30"/>
                </a:solidFill>
                <a:latin typeface="Maven Pro"/>
                <a:ea typeface="Maven Pro"/>
                <a:cs typeface="Maven Pro"/>
                <a:sym typeface="Maven Pro"/>
              </a:rPr>
              <a:t>What is to be done next</a:t>
            </a:r>
          </a:p>
          <a:p>
            <a:pPr algn="l" marL="604519" indent="-302260" lvl="1">
              <a:lnSpc>
                <a:spcPts val="5235"/>
              </a:lnSpc>
              <a:buFont typeface="Arial"/>
              <a:buChar char="•"/>
            </a:pPr>
            <a:r>
              <a:rPr lang="en-US" sz="2799">
                <a:solidFill>
                  <a:srgbClr val="2B2C30"/>
                </a:solidFill>
                <a:latin typeface="Maven Pro"/>
                <a:ea typeface="Maven Pro"/>
                <a:cs typeface="Maven Pro"/>
                <a:sym typeface="Maven Pro"/>
              </a:rPr>
              <a:t>References</a:t>
            </a:r>
          </a:p>
        </p:txBody>
      </p:sp>
      <p:sp>
        <p:nvSpPr>
          <p:cNvPr name="Freeform 5" id="5"/>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524537" y="2205173"/>
            <a:ext cx="15020717" cy="7810773"/>
          </a:xfrm>
          <a:custGeom>
            <a:avLst/>
            <a:gdLst/>
            <a:ahLst/>
            <a:cxnLst/>
            <a:rect r="r" b="b" t="t" l="l"/>
            <a:pathLst>
              <a:path h="7810773" w="15020717">
                <a:moveTo>
                  <a:pt x="0" y="0"/>
                </a:moveTo>
                <a:lnTo>
                  <a:pt x="15020717" y="0"/>
                </a:lnTo>
                <a:lnTo>
                  <a:pt x="15020717" y="7810773"/>
                </a:lnTo>
                <a:lnTo>
                  <a:pt x="0" y="7810773"/>
                </a:lnTo>
                <a:lnTo>
                  <a:pt x="0" y="0"/>
                </a:lnTo>
                <a:close/>
              </a:path>
            </a:pathLst>
          </a:custGeom>
          <a:blipFill>
            <a:blip r:embed="rId2"/>
            <a:stretch>
              <a:fillRect l="0" t="0" r="0" b="0"/>
            </a:stretch>
          </a:blipFill>
        </p:spPr>
      </p:sp>
      <p:sp>
        <p:nvSpPr>
          <p:cNvPr name="TextBox 4" id="4"/>
          <p:cNvSpPr txBox="true"/>
          <p:nvPr/>
        </p:nvSpPr>
        <p:spPr>
          <a:xfrm rot="0">
            <a:off x="1028700" y="526055"/>
            <a:ext cx="16230600" cy="1234706"/>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5:  IDENTIFYING WARDS WITH SIGNIFICANT POST-MONSOON RISES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3321098" y="5143500"/>
            <a:ext cx="11301259" cy="4252099"/>
          </a:xfrm>
          <a:custGeom>
            <a:avLst/>
            <a:gdLst/>
            <a:ahLst/>
            <a:cxnLst/>
            <a:rect r="r" b="b" t="t" l="l"/>
            <a:pathLst>
              <a:path h="4252099" w="11301259">
                <a:moveTo>
                  <a:pt x="0" y="0"/>
                </a:moveTo>
                <a:lnTo>
                  <a:pt x="11301259" y="0"/>
                </a:lnTo>
                <a:lnTo>
                  <a:pt x="11301259" y="4252099"/>
                </a:lnTo>
                <a:lnTo>
                  <a:pt x="0" y="4252099"/>
                </a:lnTo>
                <a:lnTo>
                  <a:pt x="0" y="0"/>
                </a:lnTo>
                <a:close/>
              </a:path>
            </a:pathLst>
          </a:custGeom>
          <a:blipFill>
            <a:blip r:embed="rId2"/>
            <a:stretch>
              <a:fillRect l="0" t="0" r="0" b="0"/>
            </a:stretch>
          </a:blipFill>
        </p:spPr>
      </p:sp>
      <p:sp>
        <p:nvSpPr>
          <p:cNvPr name="TextBox 4" id="4"/>
          <p:cNvSpPr txBox="true"/>
          <p:nvPr/>
        </p:nvSpPr>
        <p:spPr>
          <a:xfrm rot="0">
            <a:off x="1028695" y="2038632"/>
            <a:ext cx="16208776" cy="3079115"/>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Ranking within "Area No."</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Each ward is ranked based on its recharge potential.</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Helps in prioritizing locations for water conservation efforts.</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Top 5 Locations per Area</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Extracting the top 5 wards per area with the highest recharge potential.</a:t>
            </a:r>
          </a:p>
          <a:p>
            <a:pPr algn="just">
              <a:lnSpc>
                <a:spcPts val="4060"/>
              </a:lnSpc>
              <a:spcBef>
                <a:spcPct val="0"/>
              </a:spcBef>
            </a:pPr>
          </a:p>
        </p:txBody>
      </p:sp>
      <p:sp>
        <p:nvSpPr>
          <p:cNvPr name="TextBox 5" id="5"/>
          <p:cNvSpPr txBox="true"/>
          <p:nvPr/>
        </p:nvSpPr>
        <p:spPr>
          <a:xfrm rot="0">
            <a:off x="1028700" y="526055"/>
            <a:ext cx="16230600" cy="1234706"/>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6:  RANKING WARDS BASED ON RECHARGE POTENTIAL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694525" y="8230041"/>
            <a:ext cx="11301259" cy="1610429"/>
          </a:xfrm>
          <a:custGeom>
            <a:avLst/>
            <a:gdLst/>
            <a:ahLst/>
            <a:cxnLst/>
            <a:rect r="r" b="b" t="t" l="l"/>
            <a:pathLst>
              <a:path h="1610429" w="11301259">
                <a:moveTo>
                  <a:pt x="0" y="0"/>
                </a:moveTo>
                <a:lnTo>
                  <a:pt x="11301259" y="0"/>
                </a:lnTo>
                <a:lnTo>
                  <a:pt x="11301259" y="1610430"/>
                </a:lnTo>
                <a:lnTo>
                  <a:pt x="0" y="1610430"/>
                </a:lnTo>
                <a:lnTo>
                  <a:pt x="0" y="0"/>
                </a:lnTo>
                <a:close/>
              </a:path>
            </a:pathLst>
          </a:custGeom>
          <a:blipFill>
            <a:blip r:embed="rId2"/>
            <a:stretch>
              <a:fillRect l="0" t="0" r="0" b="0"/>
            </a:stretch>
          </a:blipFill>
        </p:spPr>
      </p:sp>
      <p:sp>
        <p:nvSpPr>
          <p:cNvPr name="Freeform 4" id="4"/>
          <p:cNvSpPr/>
          <p:nvPr/>
        </p:nvSpPr>
        <p:spPr>
          <a:xfrm flipH="false" flipV="false" rot="0">
            <a:off x="4052700" y="5143500"/>
            <a:ext cx="8298391" cy="2743641"/>
          </a:xfrm>
          <a:custGeom>
            <a:avLst/>
            <a:gdLst/>
            <a:ahLst/>
            <a:cxnLst/>
            <a:rect r="r" b="b" t="t" l="l"/>
            <a:pathLst>
              <a:path h="2743641" w="8298391">
                <a:moveTo>
                  <a:pt x="0" y="0"/>
                </a:moveTo>
                <a:lnTo>
                  <a:pt x="8298390" y="0"/>
                </a:lnTo>
                <a:lnTo>
                  <a:pt x="8298390" y="2743641"/>
                </a:lnTo>
                <a:lnTo>
                  <a:pt x="0" y="2743641"/>
                </a:lnTo>
                <a:lnTo>
                  <a:pt x="0" y="0"/>
                </a:lnTo>
                <a:close/>
              </a:path>
            </a:pathLst>
          </a:custGeom>
          <a:blipFill>
            <a:blip r:embed="rId3"/>
            <a:stretch>
              <a:fillRect l="0" t="0" r="0" b="0"/>
            </a:stretch>
          </a:blipFill>
        </p:spPr>
      </p:sp>
      <p:sp>
        <p:nvSpPr>
          <p:cNvPr name="TextBox 5" id="5"/>
          <p:cNvSpPr txBox="true"/>
          <p:nvPr/>
        </p:nvSpPr>
        <p:spPr>
          <a:xfrm rot="0">
            <a:off x="1028695" y="2038632"/>
            <a:ext cx="16208776" cy="3593465"/>
          </a:xfrm>
          <a:prstGeom prst="rect">
            <a:avLst/>
          </a:prstGeom>
        </p:spPr>
        <p:txBody>
          <a:bodyPr anchor="t" rtlCol="false" tIns="0" lIns="0" bIns="0" rIns="0">
            <a:spAutoFit/>
          </a:bodyPr>
          <a:lstStyle/>
          <a:p>
            <a:pPr algn="just">
              <a:lnSpc>
                <a:spcPts val="4060"/>
              </a:lnSpc>
            </a:pPr>
            <a:r>
              <a:rPr lang="en-US" sz="2900">
                <a:solidFill>
                  <a:srgbClr val="2B2C30"/>
                </a:solidFill>
                <a:latin typeface="Maven Pro"/>
                <a:ea typeface="Maven Pro"/>
                <a:cs typeface="Maven Pro"/>
                <a:sym typeface="Maven Pro"/>
              </a:rPr>
              <a:t>Satellite images often contain multi-band spectral data (e.g., Red, Green, Blue, Near-Infrared). Extracting RGB channels helps in visualizing surface features.</a:t>
            </a:r>
          </a:p>
          <a:p>
            <a:pPr algn="just">
              <a:lnSpc>
                <a:spcPts val="4060"/>
              </a:lnSpc>
            </a:pPr>
            <a:r>
              <a:rPr lang="en-US" sz="2900">
                <a:solidFill>
                  <a:srgbClr val="2B2C30"/>
                </a:solidFill>
                <a:latin typeface="Maven Pro"/>
                <a:ea typeface="Maven Pro"/>
                <a:cs typeface="Maven Pro"/>
                <a:sym typeface="Maven Pro"/>
              </a:rPr>
              <a:t>Process:</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Read the image and extract the Red (R), Green (G), and Blue (B) channels separately.</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Some datasets also include Near-Infrared (NIR) and Shortwave Infrared (SWIR), which are useful for water/moisture analysis.</a:t>
            </a:r>
          </a:p>
          <a:p>
            <a:pPr algn="just">
              <a:lnSpc>
                <a:spcPts val="4060"/>
              </a:lnSpc>
              <a:spcBef>
                <a:spcPct val="0"/>
              </a:spcBef>
            </a:pPr>
          </a:p>
        </p:txBody>
      </p:sp>
      <p:sp>
        <p:nvSpPr>
          <p:cNvPr name="TextBox 6" id="6"/>
          <p:cNvSpPr txBox="true"/>
          <p:nvPr/>
        </p:nvSpPr>
        <p:spPr>
          <a:xfrm rot="0">
            <a:off x="1028700" y="526055"/>
            <a:ext cx="16230600" cy="1234706"/>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7:  EXTRACT RGB CHANNELS FROM SATELLITE IMAGES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grpSp>
        <p:nvGrpSpPr>
          <p:cNvPr name="Group 3" id="3"/>
          <p:cNvGrpSpPr/>
          <p:nvPr/>
        </p:nvGrpSpPr>
        <p:grpSpPr>
          <a:xfrm rot="0">
            <a:off x="11777212" y="3104586"/>
            <a:ext cx="5281534" cy="1021291"/>
            <a:chOff x="0" y="0"/>
            <a:chExt cx="7042045" cy="1361721"/>
          </a:xfrm>
        </p:grpSpPr>
        <p:sp>
          <p:nvSpPr>
            <p:cNvPr name="Freeform 4" id="4"/>
            <p:cNvSpPr/>
            <p:nvPr/>
          </p:nvSpPr>
          <p:spPr>
            <a:xfrm flipH="false" flipV="false" rot="0">
              <a:off x="0" y="0"/>
              <a:ext cx="7042045" cy="1361721"/>
            </a:xfrm>
            <a:custGeom>
              <a:avLst/>
              <a:gdLst/>
              <a:ahLst/>
              <a:cxnLst/>
              <a:rect r="r" b="b" t="t" l="l"/>
              <a:pathLst>
                <a:path h="1361721" w="7042045">
                  <a:moveTo>
                    <a:pt x="0" y="0"/>
                  </a:moveTo>
                  <a:lnTo>
                    <a:pt x="7042045" y="0"/>
                  </a:lnTo>
                  <a:lnTo>
                    <a:pt x="7042045" y="1361721"/>
                  </a:lnTo>
                  <a:lnTo>
                    <a:pt x="0" y="13617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3760998" y="6489347"/>
            <a:ext cx="10383977" cy="1865270"/>
          </a:xfrm>
          <a:custGeom>
            <a:avLst/>
            <a:gdLst/>
            <a:ahLst/>
            <a:cxnLst/>
            <a:rect r="r" b="b" t="t" l="l"/>
            <a:pathLst>
              <a:path h="1865270" w="10383977">
                <a:moveTo>
                  <a:pt x="0" y="0"/>
                </a:moveTo>
                <a:lnTo>
                  <a:pt x="10383978" y="0"/>
                </a:lnTo>
                <a:lnTo>
                  <a:pt x="10383978" y="1865270"/>
                </a:lnTo>
                <a:lnTo>
                  <a:pt x="0" y="1865270"/>
                </a:lnTo>
                <a:lnTo>
                  <a:pt x="0" y="0"/>
                </a:lnTo>
                <a:close/>
              </a:path>
            </a:pathLst>
          </a:custGeom>
          <a:blipFill>
            <a:blip r:embed="rId4"/>
            <a:stretch>
              <a:fillRect l="0" t="0" r="0" b="0"/>
            </a:stretch>
          </a:blipFill>
        </p:spPr>
      </p:sp>
      <p:sp>
        <p:nvSpPr>
          <p:cNvPr name="TextBox 6" id="6"/>
          <p:cNvSpPr txBox="true"/>
          <p:nvPr/>
        </p:nvSpPr>
        <p:spPr>
          <a:xfrm rot="0">
            <a:off x="1028695" y="2038632"/>
            <a:ext cx="9117420" cy="4622165"/>
          </a:xfrm>
          <a:prstGeom prst="rect">
            <a:avLst/>
          </a:prstGeom>
        </p:spPr>
        <p:txBody>
          <a:bodyPr anchor="t" rtlCol="false" tIns="0" lIns="0" bIns="0" rIns="0">
            <a:spAutoFit/>
          </a:bodyPr>
          <a:lstStyle/>
          <a:p>
            <a:pPr algn="just">
              <a:lnSpc>
                <a:spcPts val="4060"/>
              </a:lnSpc>
            </a:pPr>
            <a:r>
              <a:rPr lang="en-US" sz="2900">
                <a:solidFill>
                  <a:srgbClr val="2B2C30"/>
                </a:solidFill>
                <a:latin typeface="Maven Pro"/>
                <a:ea typeface="Maven Pro"/>
                <a:cs typeface="Maven Pro"/>
                <a:sym typeface="Maven Pro"/>
              </a:rPr>
              <a:t>NDWI(Normalized Difference Water Index)enhances water body detection by differentiating water from land and vegetation.</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Usage:</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Higher NDWI values (closer to 1) indicate water bodies.</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Lower NDWI values (closer to -1) indicate non-water areas.</a:t>
            </a:r>
          </a:p>
          <a:p>
            <a:pPr algn="just">
              <a:lnSpc>
                <a:spcPts val="4060"/>
              </a:lnSpc>
              <a:spcBef>
                <a:spcPct val="0"/>
              </a:spcBef>
            </a:pPr>
          </a:p>
        </p:txBody>
      </p:sp>
      <p:sp>
        <p:nvSpPr>
          <p:cNvPr name="TextBox 7" id="7"/>
          <p:cNvSpPr txBox="true"/>
          <p:nvPr/>
        </p:nvSpPr>
        <p:spPr>
          <a:xfrm rot="0">
            <a:off x="1028689" y="678047"/>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8:  COMPUTE NDWI AND NDMI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2062036"/>
            <a:ext cx="16230594" cy="38509"/>
          </a:xfrm>
          <a:prstGeom prst="line">
            <a:avLst/>
          </a:prstGeom>
          <a:ln cap="flat" w="9525">
            <a:solidFill>
              <a:srgbClr val="2B2C30"/>
            </a:solidFill>
            <a:prstDash val="solid"/>
            <a:headEnd type="none" len="sm" w="sm"/>
            <a:tailEnd type="none" len="sm" w="sm"/>
          </a:ln>
        </p:spPr>
      </p:sp>
      <p:grpSp>
        <p:nvGrpSpPr>
          <p:cNvPr name="Group 3" id="3"/>
          <p:cNvGrpSpPr/>
          <p:nvPr/>
        </p:nvGrpSpPr>
        <p:grpSpPr>
          <a:xfrm rot="0">
            <a:off x="11733443" y="3104586"/>
            <a:ext cx="5369073" cy="1021291"/>
            <a:chOff x="0" y="0"/>
            <a:chExt cx="7158764" cy="1361721"/>
          </a:xfrm>
        </p:grpSpPr>
        <p:sp>
          <p:nvSpPr>
            <p:cNvPr name="Freeform 4" id="4"/>
            <p:cNvSpPr/>
            <p:nvPr/>
          </p:nvSpPr>
          <p:spPr>
            <a:xfrm flipH="false" flipV="false" rot="0">
              <a:off x="0" y="0"/>
              <a:ext cx="7158764" cy="1361721"/>
            </a:xfrm>
            <a:custGeom>
              <a:avLst/>
              <a:gdLst/>
              <a:ahLst/>
              <a:cxnLst/>
              <a:rect r="r" b="b" t="t" l="l"/>
              <a:pathLst>
                <a:path h="1361721" w="7158764">
                  <a:moveTo>
                    <a:pt x="0" y="0"/>
                  </a:moveTo>
                  <a:lnTo>
                    <a:pt x="7158764" y="0"/>
                  </a:lnTo>
                  <a:lnTo>
                    <a:pt x="7158764" y="1361721"/>
                  </a:lnTo>
                  <a:lnTo>
                    <a:pt x="0" y="13617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3361682" y="6489347"/>
            <a:ext cx="10561819" cy="2162830"/>
          </a:xfrm>
          <a:custGeom>
            <a:avLst/>
            <a:gdLst/>
            <a:ahLst/>
            <a:cxnLst/>
            <a:rect r="r" b="b" t="t" l="l"/>
            <a:pathLst>
              <a:path h="2162830" w="10561819">
                <a:moveTo>
                  <a:pt x="0" y="0"/>
                </a:moveTo>
                <a:lnTo>
                  <a:pt x="10561818" y="0"/>
                </a:lnTo>
                <a:lnTo>
                  <a:pt x="10561818" y="2162830"/>
                </a:lnTo>
                <a:lnTo>
                  <a:pt x="0" y="2162830"/>
                </a:lnTo>
                <a:lnTo>
                  <a:pt x="0" y="0"/>
                </a:lnTo>
                <a:close/>
              </a:path>
            </a:pathLst>
          </a:custGeom>
          <a:blipFill>
            <a:blip r:embed="rId4"/>
            <a:stretch>
              <a:fillRect l="0" t="0" r="0" b="0"/>
            </a:stretch>
          </a:blipFill>
        </p:spPr>
      </p:sp>
      <p:sp>
        <p:nvSpPr>
          <p:cNvPr name="TextBox 6" id="6"/>
          <p:cNvSpPr txBox="true"/>
          <p:nvPr/>
        </p:nvSpPr>
        <p:spPr>
          <a:xfrm rot="0">
            <a:off x="1028695" y="2038632"/>
            <a:ext cx="9117420" cy="4107815"/>
          </a:xfrm>
          <a:prstGeom prst="rect">
            <a:avLst/>
          </a:prstGeom>
        </p:spPr>
        <p:txBody>
          <a:bodyPr anchor="t" rtlCol="false" tIns="0" lIns="0" bIns="0" rIns="0">
            <a:spAutoFit/>
          </a:bodyPr>
          <a:lstStyle/>
          <a:p>
            <a:pPr algn="just">
              <a:lnSpc>
                <a:spcPts val="4060"/>
              </a:lnSpc>
            </a:pPr>
            <a:r>
              <a:rPr lang="en-US" sz="2900">
                <a:solidFill>
                  <a:srgbClr val="2B2C30"/>
                </a:solidFill>
                <a:latin typeface="Maven Pro"/>
                <a:ea typeface="Maven Pro"/>
                <a:cs typeface="Maven Pro"/>
                <a:sym typeface="Maven Pro"/>
              </a:rPr>
              <a:t>NDMI(Normalized Difference Moisture Index)helps in identifying moisture content in vegetation and soil, crucial for recharge site selection.</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Usage:</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Higher NDMI values indicate areas with high moisture retention (ideal for recharge).</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Lower NDMI values indicate dry areas.</a:t>
            </a:r>
          </a:p>
          <a:p>
            <a:pPr algn="just">
              <a:lnSpc>
                <a:spcPts val="4060"/>
              </a:lnSpc>
              <a:spcBef>
                <a:spcPct val="0"/>
              </a:spcBef>
            </a:pPr>
          </a:p>
        </p:txBody>
      </p:sp>
      <p:sp>
        <p:nvSpPr>
          <p:cNvPr name="TextBox 7" id="7"/>
          <p:cNvSpPr txBox="true"/>
          <p:nvPr/>
        </p:nvSpPr>
        <p:spPr>
          <a:xfrm rot="0">
            <a:off x="1028689" y="678047"/>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8:  COMPUTE NDWI AND NDMI </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28700" y="52605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9: MORPHOLOGICAL OPERATIONS</a:t>
            </a:r>
          </a:p>
        </p:txBody>
      </p:sp>
      <p:sp>
        <p:nvSpPr>
          <p:cNvPr name="TextBox 4" id="4"/>
          <p:cNvSpPr txBox="true"/>
          <p:nvPr/>
        </p:nvSpPr>
        <p:spPr>
          <a:xfrm rot="0">
            <a:off x="1028695" y="2159599"/>
            <a:ext cx="16230589" cy="7708265"/>
          </a:xfrm>
          <a:prstGeom prst="rect">
            <a:avLst/>
          </a:prstGeom>
        </p:spPr>
        <p:txBody>
          <a:bodyPr anchor="t" rtlCol="false" tIns="0" lIns="0" bIns="0" rIns="0">
            <a:spAutoFit/>
          </a:bodyPr>
          <a:lstStyle/>
          <a:p>
            <a:pPr algn="just">
              <a:lnSpc>
                <a:spcPts val="4060"/>
              </a:lnSpc>
            </a:pPr>
            <a:r>
              <a:rPr lang="en-US" sz="2900">
                <a:solidFill>
                  <a:srgbClr val="2B2C30"/>
                </a:solidFill>
                <a:latin typeface="Maven Pro"/>
                <a:ea typeface="Maven Pro"/>
                <a:cs typeface="Maven Pro"/>
                <a:sym typeface="Maven Pro"/>
              </a:rPr>
              <a:t>1. Identify Green Patches → Uses a threshold (green_band &gt; 0.3) to detect large vegetated areas.</a:t>
            </a:r>
          </a:p>
          <a:p>
            <a:pPr algn="just">
              <a:lnSpc>
                <a:spcPts val="4060"/>
              </a:lnSpc>
            </a:pPr>
          </a:p>
          <a:p>
            <a:pPr algn="just">
              <a:lnSpc>
                <a:spcPts val="4060"/>
              </a:lnSpc>
            </a:pPr>
            <a:r>
              <a:rPr lang="en-US" sz="2900">
                <a:solidFill>
                  <a:srgbClr val="2B2C30"/>
                </a:solidFill>
                <a:latin typeface="Maven Pro"/>
                <a:ea typeface="Maven Pro"/>
                <a:cs typeface="Maven Pro"/>
                <a:sym typeface="Maven Pro"/>
              </a:rPr>
              <a:t>2. Exclude Unwanted Regions → Filters out beaches (high NDWI) and urban areas (low NDMI) to focus on uninhabited green spaces.</a:t>
            </a:r>
          </a:p>
          <a:p>
            <a:pPr algn="just">
              <a:lnSpc>
                <a:spcPts val="4060"/>
              </a:lnSpc>
            </a:pPr>
          </a:p>
          <a:p>
            <a:pPr algn="just">
              <a:lnSpc>
                <a:spcPts val="4060"/>
              </a:lnSpc>
            </a:pPr>
            <a:r>
              <a:rPr lang="en-US" sz="2900">
                <a:solidFill>
                  <a:srgbClr val="2B2C30"/>
                </a:solidFill>
                <a:latin typeface="Maven Pro"/>
                <a:ea typeface="Maven Pro"/>
                <a:cs typeface="Maven Pro"/>
                <a:sym typeface="Maven Pro"/>
              </a:rPr>
              <a:t>3. Refine Green Mask → Ensures only uninhabited green fields are included by reamoving urban and beach zones.</a:t>
            </a:r>
          </a:p>
          <a:p>
            <a:pPr algn="just">
              <a:lnSpc>
                <a:spcPts val="4060"/>
              </a:lnSpc>
            </a:pPr>
          </a:p>
          <a:p>
            <a:pPr algn="just">
              <a:lnSpc>
                <a:spcPts val="4060"/>
              </a:lnSpc>
            </a:pPr>
            <a:r>
              <a:rPr lang="en-US" sz="2900">
                <a:solidFill>
                  <a:srgbClr val="2B2C30"/>
                </a:solidFill>
                <a:latin typeface="Maven Pro"/>
                <a:ea typeface="Maven Pro"/>
                <a:cs typeface="Maven Pro"/>
                <a:sym typeface="Maven Pro"/>
              </a:rPr>
              <a:t>4. Apply Morphological Opening → Uses a 10×10 kernel to remove small, isolated patches and retain large green areas.</a:t>
            </a:r>
          </a:p>
          <a:p>
            <a:pPr algn="just">
              <a:lnSpc>
                <a:spcPts val="4060"/>
              </a:lnSpc>
            </a:pPr>
          </a:p>
          <a:p>
            <a:pPr algn="just">
              <a:lnSpc>
                <a:spcPts val="4060"/>
              </a:lnSpc>
            </a:pPr>
            <a:r>
              <a:rPr lang="en-US" sz="2900">
                <a:solidFill>
                  <a:srgbClr val="2B2C30"/>
                </a:solidFill>
                <a:latin typeface="Maven Pro"/>
                <a:ea typeface="Maven Pro"/>
                <a:cs typeface="Maven Pro"/>
                <a:sym typeface="Maven Pro"/>
              </a:rPr>
              <a:t>5. Highlight Potential Reservoirs → Overlays detected large green patches on the original image in green color for visualization.</a:t>
            </a:r>
          </a:p>
          <a:p>
            <a:pPr algn="just">
              <a:lnSpc>
                <a:spcPts val="406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028700" y="2171844"/>
            <a:ext cx="16230589" cy="7993565"/>
          </a:xfrm>
          <a:custGeom>
            <a:avLst/>
            <a:gdLst/>
            <a:ahLst/>
            <a:cxnLst/>
            <a:rect r="r" b="b" t="t" l="l"/>
            <a:pathLst>
              <a:path h="7993565" w="16230589">
                <a:moveTo>
                  <a:pt x="0" y="0"/>
                </a:moveTo>
                <a:lnTo>
                  <a:pt x="16230589" y="0"/>
                </a:lnTo>
                <a:lnTo>
                  <a:pt x="16230589" y="7993565"/>
                </a:lnTo>
                <a:lnTo>
                  <a:pt x="0" y="7993565"/>
                </a:lnTo>
                <a:lnTo>
                  <a:pt x="0" y="0"/>
                </a:lnTo>
                <a:close/>
              </a:path>
            </a:pathLst>
          </a:custGeom>
          <a:blipFill>
            <a:blip r:embed="rId2"/>
            <a:stretch>
              <a:fillRect l="0" t="0" r="0" b="0"/>
            </a:stretch>
          </a:blipFill>
        </p:spPr>
      </p:sp>
      <p:sp>
        <p:nvSpPr>
          <p:cNvPr name="TextBox 4" id="4"/>
          <p:cNvSpPr txBox="true"/>
          <p:nvPr/>
        </p:nvSpPr>
        <p:spPr>
          <a:xfrm rot="0">
            <a:off x="1028700" y="52605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MODULE 9: MORPHOLOGICAL OPERATIONS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006871" y="2440050"/>
            <a:ext cx="10316577" cy="4513503"/>
          </a:xfrm>
          <a:custGeom>
            <a:avLst/>
            <a:gdLst/>
            <a:ahLst/>
            <a:cxnLst/>
            <a:rect r="r" b="b" t="t" l="l"/>
            <a:pathLst>
              <a:path h="4513503" w="10316577">
                <a:moveTo>
                  <a:pt x="0" y="0"/>
                </a:moveTo>
                <a:lnTo>
                  <a:pt x="10316577" y="0"/>
                </a:lnTo>
                <a:lnTo>
                  <a:pt x="10316577" y="4513502"/>
                </a:lnTo>
                <a:lnTo>
                  <a:pt x="0" y="4513502"/>
                </a:lnTo>
                <a:lnTo>
                  <a:pt x="0" y="0"/>
                </a:lnTo>
                <a:close/>
              </a:path>
            </a:pathLst>
          </a:custGeom>
          <a:blipFill>
            <a:blip r:embed="rId2"/>
            <a:stretch>
              <a:fillRect l="0" t="0" r="0" b="0"/>
            </a:stretch>
          </a:blipFill>
        </p:spPr>
      </p:sp>
      <p:sp>
        <p:nvSpPr>
          <p:cNvPr name="Freeform 4" id="4"/>
          <p:cNvSpPr/>
          <p:nvPr/>
        </p:nvSpPr>
        <p:spPr>
          <a:xfrm flipH="false" flipV="false" rot="0">
            <a:off x="12413912" y="2539587"/>
            <a:ext cx="4493496" cy="4413965"/>
          </a:xfrm>
          <a:custGeom>
            <a:avLst/>
            <a:gdLst/>
            <a:ahLst/>
            <a:cxnLst/>
            <a:rect r="r" b="b" t="t" l="l"/>
            <a:pathLst>
              <a:path h="4413965" w="4493496">
                <a:moveTo>
                  <a:pt x="0" y="0"/>
                </a:moveTo>
                <a:lnTo>
                  <a:pt x="4493496" y="0"/>
                </a:lnTo>
                <a:lnTo>
                  <a:pt x="4493496" y="4413965"/>
                </a:lnTo>
                <a:lnTo>
                  <a:pt x="0" y="4413965"/>
                </a:lnTo>
                <a:lnTo>
                  <a:pt x="0" y="0"/>
                </a:lnTo>
                <a:close/>
              </a:path>
            </a:pathLst>
          </a:custGeom>
          <a:blipFill>
            <a:blip r:embed="rId3"/>
            <a:stretch>
              <a:fillRect l="0" t="0" r="0" b="0"/>
            </a:stretch>
          </a:blipFill>
        </p:spPr>
      </p:sp>
      <p:sp>
        <p:nvSpPr>
          <p:cNvPr name="TextBox 5" id="5"/>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6" id="6"/>
          <p:cNvSpPr txBox="true"/>
          <p:nvPr/>
        </p:nvSpPr>
        <p:spPr>
          <a:xfrm rot="0">
            <a:off x="2343132" y="7105952"/>
            <a:ext cx="7644056" cy="701305"/>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Monthly and Yearly Averages</a:t>
            </a:r>
          </a:p>
          <a:p>
            <a:pPr algn="ctr">
              <a:lnSpc>
                <a:spcPts val="2820"/>
              </a:lnSpc>
              <a:spcBef>
                <a:spcPct val="0"/>
              </a:spcBef>
            </a:pPr>
            <a:r>
              <a:rPr lang="en-US" sz="2014" spc="457">
                <a:solidFill>
                  <a:srgbClr val="2B2C30"/>
                </a:solidFill>
                <a:latin typeface="Maven Pro"/>
                <a:ea typeface="Maven Pro"/>
                <a:cs typeface="Maven Pro"/>
                <a:sym typeface="Maven Pro"/>
              </a:rPr>
              <a:t>CSV Name : temporal_analysis_data.csv</a:t>
            </a:r>
          </a:p>
        </p:txBody>
      </p:sp>
      <p:sp>
        <p:nvSpPr>
          <p:cNvPr name="TextBox 7" id="7"/>
          <p:cNvSpPr txBox="true"/>
          <p:nvPr/>
        </p:nvSpPr>
        <p:spPr>
          <a:xfrm rot="0">
            <a:off x="10643944" y="7105952"/>
            <a:ext cx="7644056" cy="1053730"/>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Mean Yearly Averages Area-wise</a:t>
            </a:r>
          </a:p>
          <a:p>
            <a:pPr algn="ctr">
              <a:lnSpc>
                <a:spcPts val="2820"/>
              </a:lnSpc>
              <a:spcBef>
                <a:spcPct val="0"/>
              </a:spcBef>
            </a:pPr>
            <a:r>
              <a:rPr lang="en-US" sz="2014" spc="457">
                <a:solidFill>
                  <a:srgbClr val="2B2C30"/>
                </a:solidFill>
                <a:latin typeface="Maven Pro"/>
                <a:ea typeface="Maven Pro"/>
                <a:cs typeface="Maven Pro"/>
                <a:sym typeface="Maven Pro"/>
              </a:rPr>
              <a:t>CSV Name : area_wise_groundwater_levels.csv</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471133" y="2662731"/>
            <a:ext cx="8672867" cy="4336433"/>
          </a:xfrm>
          <a:custGeom>
            <a:avLst/>
            <a:gdLst/>
            <a:ahLst/>
            <a:cxnLst/>
            <a:rect r="r" b="b" t="t" l="l"/>
            <a:pathLst>
              <a:path h="4336433" w="8672867">
                <a:moveTo>
                  <a:pt x="0" y="0"/>
                </a:moveTo>
                <a:lnTo>
                  <a:pt x="8672867" y="0"/>
                </a:lnTo>
                <a:lnTo>
                  <a:pt x="8672867" y="4336433"/>
                </a:lnTo>
                <a:lnTo>
                  <a:pt x="0" y="4336433"/>
                </a:lnTo>
                <a:lnTo>
                  <a:pt x="0" y="0"/>
                </a:lnTo>
                <a:close/>
              </a:path>
            </a:pathLst>
          </a:custGeom>
          <a:blipFill>
            <a:blip r:embed="rId2"/>
            <a:stretch>
              <a:fillRect l="0" t="0" r="0" b="0"/>
            </a:stretch>
          </a:blipFill>
        </p:spPr>
      </p:sp>
      <p:sp>
        <p:nvSpPr>
          <p:cNvPr name="Freeform 4" id="4"/>
          <p:cNvSpPr/>
          <p:nvPr/>
        </p:nvSpPr>
        <p:spPr>
          <a:xfrm flipH="false" flipV="false" rot="0">
            <a:off x="9346833" y="2662731"/>
            <a:ext cx="8672867" cy="4336433"/>
          </a:xfrm>
          <a:custGeom>
            <a:avLst/>
            <a:gdLst/>
            <a:ahLst/>
            <a:cxnLst/>
            <a:rect r="r" b="b" t="t" l="l"/>
            <a:pathLst>
              <a:path h="4336433" w="8672867">
                <a:moveTo>
                  <a:pt x="0" y="0"/>
                </a:moveTo>
                <a:lnTo>
                  <a:pt x="8672867" y="0"/>
                </a:lnTo>
                <a:lnTo>
                  <a:pt x="8672867" y="4336433"/>
                </a:lnTo>
                <a:lnTo>
                  <a:pt x="0" y="4336433"/>
                </a:lnTo>
                <a:lnTo>
                  <a:pt x="0" y="0"/>
                </a:lnTo>
                <a:close/>
              </a:path>
            </a:pathLst>
          </a:custGeom>
          <a:blipFill>
            <a:blip r:embed="rId3"/>
            <a:stretch>
              <a:fillRect l="-28803" t="0" r="-1914" b="0"/>
            </a:stretch>
          </a:blipFill>
        </p:spPr>
      </p:sp>
      <p:sp>
        <p:nvSpPr>
          <p:cNvPr name="TextBox 5" id="5"/>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6" id="6"/>
          <p:cNvSpPr txBox="true"/>
          <p:nvPr/>
        </p:nvSpPr>
        <p:spPr>
          <a:xfrm rot="0">
            <a:off x="1309204" y="7611531"/>
            <a:ext cx="6996726" cy="701305"/>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Monthly and Yearly Averages for Ward 151 - 156 for Year 2021</a:t>
            </a:r>
          </a:p>
        </p:txBody>
      </p:sp>
      <p:sp>
        <p:nvSpPr>
          <p:cNvPr name="TextBox 7" id="7"/>
          <p:cNvSpPr txBox="true"/>
          <p:nvPr/>
        </p:nvSpPr>
        <p:spPr>
          <a:xfrm rot="0">
            <a:off x="10262574" y="7611531"/>
            <a:ext cx="6996726" cy="701305"/>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Monthly and Yearly Averages for All Wards across years 2021-2024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574232" y="2662731"/>
            <a:ext cx="8466670" cy="4233335"/>
          </a:xfrm>
          <a:custGeom>
            <a:avLst/>
            <a:gdLst/>
            <a:ahLst/>
            <a:cxnLst/>
            <a:rect r="r" b="b" t="t" l="l"/>
            <a:pathLst>
              <a:path h="4233335" w="8466670">
                <a:moveTo>
                  <a:pt x="0" y="0"/>
                </a:moveTo>
                <a:lnTo>
                  <a:pt x="8466670" y="0"/>
                </a:lnTo>
                <a:lnTo>
                  <a:pt x="8466670" y="4233335"/>
                </a:lnTo>
                <a:lnTo>
                  <a:pt x="0" y="4233335"/>
                </a:lnTo>
                <a:lnTo>
                  <a:pt x="0" y="0"/>
                </a:lnTo>
                <a:close/>
              </a:path>
            </a:pathLst>
          </a:custGeom>
          <a:blipFill>
            <a:blip r:embed="rId2"/>
            <a:stretch>
              <a:fillRect l="0" t="0" r="0" b="0"/>
            </a:stretch>
          </a:blipFill>
        </p:spPr>
      </p:sp>
      <p:sp>
        <p:nvSpPr>
          <p:cNvPr name="Freeform 4" id="4"/>
          <p:cNvSpPr/>
          <p:nvPr/>
        </p:nvSpPr>
        <p:spPr>
          <a:xfrm flipH="false" flipV="false" rot="0">
            <a:off x="9527602" y="2662731"/>
            <a:ext cx="8466670" cy="4233335"/>
          </a:xfrm>
          <a:custGeom>
            <a:avLst/>
            <a:gdLst/>
            <a:ahLst/>
            <a:cxnLst/>
            <a:rect r="r" b="b" t="t" l="l"/>
            <a:pathLst>
              <a:path h="4233335" w="8466670">
                <a:moveTo>
                  <a:pt x="0" y="0"/>
                </a:moveTo>
                <a:lnTo>
                  <a:pt x="8466670" y="0"/>
                </a:lnTo>
                <a:lnTo>
                  <a:pt x="8466670" y="4233335"/>
                </a:lnTo>
                <a:lnTo>
                  <a:pt x="0" y="4233335"/>
                </a:lnTo>
                <a:lnTo>
                  <a:pt x="0" y="0"/>
                </a:lnTo>
                <a:close/>
              </a:path>
            </a:pathLst>
          </a:custGeom>
          <a:blipFill>
            <a:blip r:embed="rId3"/>
            <a:stretch>
              <a:fillRect l="0" t="0" r="0" b="0"/>
            </a:stretch>
          </a:blipFill>
        </p:spPr>
      </p:sp>
      <p:sp>
        <p:nvSpPr>
          <p:cNvPr name="TextBox 5" id="5"/>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6" id="6"/>
          <p:cNvSpPr txBox="true"/>
          <p:nvPr/>
        </p:nvSpPr>
        <p:spPr>
          <a:xfrm rot="0">
            <a:off x="1309204" y="7611531"/>
            <a:ext cx="6996726" cy="701305"/>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Ward-wise Groundwater Level (Ranked by Yearly Average)</a:t>
            </a:r>
          </a:p>
        </p:txBody>
      </p:sp>
      <p:sp>
        <p:nvSpPr>
          <p:cNvPr name="TextBox 7" id="7"/>
          <p:cNvSpPr txBox="true"/>
          <p:nvPr/>
        </p:nvSpPr>
        <p:spPr>
          <a:xfrm rot="0">
            <a:off x="10262574" y="7611531"/>
            <a:ext cx="6996726" cy="701305"/>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Monthly Groundwater Levels for 2023 (Wards 127-132)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795252" y="2630303"/>
            <a:ext cx="14793571" cy="5806477"/>
          </a:xfrm>
          <a:custGeom>
            <a:avLst/>
            <a:gdLst/>
            <a:ahLst/>
            <a:cxnLst/>
            <a:rect r="r" b="b" t="t" l="l"/>
            <a:pathLst>
              <a:path h="5806477" w="14793571">
                <a:moveTo>
                  <a:pt x="0" y="0"/>
                </a:moveTo>
                <a:lnTo>
                  <a:pt x="14793571" y="0"/>
                </a:lnTo>
                <a:lnTo>
                  <a:pt x="14793571" y="5806477"/>
                </a:lnTo>
                <a:lnTo>
                  <a:pt x="0" y="5806477"/>
                </a:lnTo>
                <a:lnTo>
                  <a:pt x="0" y="0"/>
                </a:lnTo>
                <a:close/>
              </a:path>
            </a:pathLst>
          </a:custGeom>
          <a:blipFill>
            <a:blip r:embed="rId2"/>
            <a:stretch>
              <a:fillRect l="0" t="0" r="0" b="0"/>
            </a:stretch>
          </a:blipFill>
        </p:spPr>
      </p:sp>
      <p:sp>
        <p:nvSpPr>
          <p:cNvPr name="TextBox 4" id="4"/>
          <p:cNvSpPr txBox="true"/>
          <p:nvPr/>
        </p:nvSpPr>
        <p:spPr>
          <a:xfrm rot="0">
            <a:off x="1028700" y="68480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GUIDE APPROVAL MAIL</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006871" y="2662731"/>
            <a:ext cx="4251028" cy="3767692"/>
          </a:xfrm>
          <a:custGeom>
            <a:avLst/>
            <a:gdLst/>
            <a:ahLst/>
            <a:cxnLst/>
            <a:rect r="r" b="b" t="t" l="l"/>
            <a:pathLst>
              <a:path h="3767692" w="4251028">
                <a:moveTo>
                  <a:pt x="0" y="0"/>
                </a:moveTo>
                <a:lnTo>
                  <a:pt x="4251028" y="0"/>
                </a:lnTo>
                <a:lnTo>
                  <a:pt x="4251028" y="3767692"/>
                </a:lnTo>
                <a:lnTo>
                  <a:pt x="0" y="3767692"/>
                </a:lnTo>
                <a:lnTo>
                  <a:pt x="0" y="0"/>
                </a:lnTo>
                <a:close/>
              </a:path>
            </a:pathLst>
          </a:custGeom>
          <a:blipFill>
            <a:blip r:embed="rId2"/>
            <a:stretch>
              <a:fillRect l="0" t="0" r="0" b="0"/>
            </a:stretch>
          </a:blipFill>
        </p:spPr>
      </p:sp>
      <p:sp>
        <p:nvSpPr>
          <p:cNvPr name="Freeform 4" id="4"/>
          <p:cNvSpPr/>
          <p:nvPr/>
        </p:nvSpPr>
        <p:spPr>
          <a:xfrm flipH="false" flipV="false" rot="0">
            <a:off x="7028785" y="2662731"/>
            <a:ext cx="4502421" cy="3767692"/>
          </a:xfrm>
          <a:custGeom>
            <a:avLst/>
            <a:gdLst/>
            <a:ahLst/>
            <a:cxnLst/>
            <a:rect r="r" b="b" t="t" l="l"/>
            <a:pathLst>
              <a:path h="3767692" w="4502421">
                <a:moveTo>
                  <a:pt x="0" y="0"/>
                </a:moveTo>
                <a:lnTo>
                  <a:pt x="4502421" y="0"/>
                </a:lnTo>
                <a:lnTo>
                  <a:pt x="4502421" y="3767692"/>
                </a:lnTo>
                <a:lnTo>
                  <a:pt x="0" y="3767692"/>
                </a:lnTo>
                <a:lnTo>
                  <a:pt x="0" y="0"/>
                </a:lnTo>
                <a:close/>
              </a:path>
            </a:pathLst>
          </a:custGeom>
          <a:blipFill>
            <a:blip r:embed="rId3"/>
            <a:stretch>
              <a:fillRect l="0" t="0" r="0" b="0"/>
            </a:stretch>
          </a:blipFill>
        </p:spPr>
      </p:sp>
      <p:sp>
        <p:nvSpPr>
          <p:cNvPr name="Freeform 5" id="5"/>
          <p:cNvSpPr/>
          <p:nvPr/>
        </p:nvSpPr>
        <p:spPr>
          <a:xfrm flipH="false" flipV="false" rot="0">
            <a:off x="13576624" y="2662731"/>
            <a:ext cx="3660847" cy="3767692"/>
          </a:xfrm>
          <a:custGeom>
            <a:avLst/>
            <a:gdLst/>
            <a:ahLst/>
            <a:cxnLst/>
            <a:rect r="r" b="b" t="t" l="l"/>
            <a:pathLst>
              <a:path h="3767692" w="3660847">
                <a:moveTo>
                  <a:pt x="0" y="0"/>
                </a:moveTo>
                <a:lnTo>
                  <a:pt x="3660847" y="0"/>
                </a:lnTo>
                <a:lnTo>
                  <a:pt x="3660847" y="3767692"/>
                </a:lnTo>
                <a:lnTo>
                  <a:pt x="0" y="3767692"/>
                </a:lnTo>
                <a:lnTo>
                  <a:pt x="0" y="0"/>
                </a:lnTo>
                <a:close/>
              </a:path>
            </a:pathLst>
          </a:custGeom>
          <a:blipFill>
            <a:blip r:embed="rId4"/>
            <a:stretch>
              <a:fillRect l="0" t="0" r="0" b="0"/>
            </a:stretch>
          </a:blipFill>
        </p:spPr>
      </p:sp>
      <p:sp>
        <p:nvSpPr>
          <p:cNvPr name="TextBox 6" id="6"/>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7" id="7"/>
          <p:cNvSpPr txBox="true"/>
          <p:nvPr/>
        </p:nvSpPr>
        <p:spPr>
          <a:xfrm rot="0">
            <a:off x="1006871" y="6744404"/>
            <a:ext cx="4251028" cy="1406155"/>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Stable/Rising Trend</a:t>
            </a:r>
          </a:p>
          <a:p>
            <a:pPr algn="ctr">
              <a:lnSpc>
                <a:spcPts val="2820"/>
              </a:lnSpc>
            </a:pPr>
            <a:r>
              <a:rPr lang="en-US" sz="2014" spc="457">
                <a:solidFill>
                  <a:srgbClr val="2B2C30"/>
                </a:solidFill>
                <a:latin typeface="Maven Pro"/>
                <a:ea typeface="Maven Pro"/>
                <a:cs typeface="Maven Pro"/>
                <a:sym typeface="Maven Pro"/>
              </a:rPr>
              <a:t>CSV Name : stable_rising_wards.csv</a:t>
            </a:r>
          </a:p>
          <a:p>
            <a:pPr algn="ctr">
              <a:lnSpc>
                <a:spcPts val="2820"/>
              </a:lnSpc>
              <a:spcBef>
                <a:spcPct val="0"/>
              </a:spcBef>
            </a:pPr>
          </a:p>
        </p:txBody>
      </p:sp>
      <p:sp>
        <p:nvSpPr>
          <p:cNvPr name="TextBox 8" id="8"/>
          <p:cNvSpPr txBox="true"/>
          <p:nvPr/>
        </p:nvSpPr>
        <p:spPr>
          <a:xfrm rot="0">
            <a:off x="6819455" y="6744404"/>
            <a:ext cx="4586054" cy="1406155"/>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Declining Trend</a:t>
            </a:r>
          </a:p>
          <a:p>
            <a:pPr algn="ctr">
              <a:lnSpc>
                <a:spcPts val="2820"/>
              </a:lnSpc>
            </a:pPr>
            <a:r>
              <a:rPr lang="en-US" sz="2014" spc="457">
                <a:solidFill>
                  <a:srgbClr val="2B2C30"/>
                </a:solidFill>
                <a:latin typeface="Maven Pro"/>
                <a:ea typeface="Maven Pro"/>
                <a:cs typeface="Maven Pro"/>
                <a:sym typeface="Maven Pro"/>
              </a:rPr>
              <a:t>CSV Name : declining_trend_wards.csv</a:t>
            </a:r>
          </a:p>
          <a:p>
            <a:pPr algn="ctr">
              <a:lnSpc>
                <a:spcPts val="2820"/>
              </a:lnSpc>
              <a:spcBef>
                <a:spcPct val="0"/>
              </a:spcBef>
            </a:pPr>
          </a:p>
        </p:txBody>
      </p:sp>
      <p:sp>
        <p:nvSpPr>
          <p:cNvPr name="TextBox 9" id="9"/>
          <p:cNvSpPr txBox="true"/>
          <p:nvPr/>
        </p:nvSpPr>
        <p:spPr>
          <a:xfrm rot="0">
            <a:off x="12632039" y="6744404"/>
            <a:ext cx="4921081" cy="1406155"/>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Variability Trend</a:t>
            </a:r>
          </a:p>
          <a:p>
            <a:pPr algn="ctr">
              <a:lnSpc>
                <a:spcPts val="2820"/>
              </a:lnSpc>
            </a:pPr>
            <a:r>
              <a:rPr lang="en-US" sz="2014" spc="457">
                <a:solidFill>
                  <a:srgbClr val="2B2C30"/>
                </a:solidFill>
                <a:latin typeface="Maven Pro"/>
                <a:ea typeface="Maven Pro"/>
                <a:cs typeface="Maven Pro"/>
                <a:sym typeface="Maven Pro"/>
              </a:rPr>
              <a:t>CSV Name : high_variability_wards.csv</a:t>
            </a:r>
          </a:p>
          <a:p>
            <a:pPr algn="ctr">
              <a:lnSpc>
                <a:spcPts val="282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574027" y="2662731"/>
            <a:ext cx="6836024" cy="3767692"/>
          </a:xfrm>
          <a:custGeom>
            <a:avLst/>
            <a:gdLst/>
            <a:ahLst/>
            <a:cxnLst/>
            <a:rect r="r" b="b" t="t" l="l"/>
            <a:pathLst>
              <a:path h="3767692" w="6836024">
                <a:moveTo>
                  <a:pt x="0" y="0"/>
                </a:moveTo>
                <a:lnTo>
                  <a:pt x="6836024" y="0"/>
                </a:lnTo>
                <a:lnTo>
                  <a:pt x="6836024" y="3767692"/>
                </a:lnTo>
                <a:lnTo>
                  <a:pt x="0" y="3767692"/>
                </a:lnTo>
                <a:lnTo>
                  <a:pt x="0" y="0"/>
                </a:lnTo>
                <a:close/>
              </a:path>
            </a:pathLst>
          </a:custGeom>
          <a:blipFill>
            <a:blip r:embed="rId2"/>
            <a:stretch>
              <a:fillRect l="0" t="-25914" r="0" b="-25914"/>
            </a:stretch>
          </a:blipFill>
        </p:spPr>
      </p:sp>
      <p:sp>
        <p:nvSpPr>
          <p:cNvPr name="Freeform 4" id="4"/>
          <p:cNvSpPr/>
          <p:nvPr/>
        </p:nvSpPr>
        <p:spPr>
          <a:xfrm flipH="false" flipV="false" rot="0">
            <a:off x="11515608" y="2662731"/>
            <a:ext cx="5558262" cy="3767692"/>
          </a:xfrm>
          <a:custGeom>
            <a:avLst/>
            <a:gdLst/>
            <a:ahLst/>
            <a:cxnLst/>
            <a:rect r="r" b="b" t="t" l="l"/>
            <a:pathLst>
              <a:path h="3767692" w="5558262">
                <a:moveTo>
                  <a:pt x="0" y="0"/>
                </a:moveTo>
                <a:lnTo>
                  <a:pt x="5558263" y="0"/>
                </a:lnTo>
                <a:lnTo>
                  <a:pt x="5558263" y="3767692"/>
                </a:lnTo>
                <a:lnTo>
                  <a:pt x="0" y="3767692"/>
                </a:lnTo>
                <a:lnTo>
                  <a:pt x="0" y="0"/>
                </a:lnTo>
                <a:close/>
              </a:path>
            </a:pathLst>
          </a:custGeom>
          <a:blipFill>
            <a:blip r:embed="rId3"/>
            <a:stretch>
              <a:fillRect l="0" t="-25914" r="0" b="-25914"/>
            </a:stretch>
          </a:blipFill>
        </p:spPr>
      </p:sp>
      <p:sp>
        <p:nvSpPr>
          <p:cNvPr name="TextBox 5" id="5"/>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6" id="6"/>
          <p:cNvSpPr txBox="true"/>
          <p:nvPr/>
        </p:nvSpPr>
        <p:spPr>
          <a:xfrm rot="0">
            <a:off x="1256202" y="6744404"/>
            <a:ext cx="6963004" cy="1053730"/>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Declining Trend</a:t>
            </a:r>
          </a:p>
          <a:p>
            <a:pPr algn="ctr">
              <a:lnSpc>
                <a:spcPts val="2820"/>
              </a:lnSpc>
            </a:pPr>
            <a:r>
              <a:rPr lang="en-US" sz="2014" spc="457">
                <a:solidFill>
                  <a:srgbClr val="2B2C30"/>
                </a:solidFill>
                <a:latin typeface="Maven Pro"/>
                <a:ea typeface="Maven Pro"/>
                <a:cs typeface="Maven Pro"/>
                <a:sym typeface="Maven Pro"/>
              </a:rPr>
              <a:t>CSV Name : declining_trend_wards.csv</a:t>
            </a:r>
          </a:p>
          <a:p>
            <a:pPr algn="ctr">
              <a:lnSpc>
                <a:spcPts val="2820"/>
              </a:lnSpc>
              <a:spcBef>
                <a:spcPct val="0"/>
              </a:spcBef>
            </a:pPr>
          </a:p>
        </p:txBody>
      </p:sp>
      <p:sp>
        <p:nvSpPr>
          <p:cNvPr name="TextBox 7" id="7"/>
          <p:cNvSpPr txBox="true"/>
          <p:nvPr/>
        </p:nvSpPr>
        <p:spPr>
          <a:xfrm rot="0">
            <a:off x="10081445" y="6744404"/>
            <a:ext cx="7471674" cy="1053730"/>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Variability Trend</a:t>
            </a:r>
          </a:p>
          <a:p>
            <a:pPr algn="ctr">
              <a:lnSpc>
                <a:spcPts val="2820"/>
              </a:lnSpc>
            </a:pPr>
            <a:r>
              <a:rPr lang="en-US" sz="2014" spc="457">
                <a:solidFill>
                  <a:srgbClr val="2B2C30"/>
                </a:solidFill>
                <a:latin typeface="Maven Pro"/>
                <a:ea typeface="Maven Pro"/>
                <a:cs typeface="Maven Pro"/>
                <a:sym typeface="Maven Pro"/>
              </a:rPr>
              <a:t>CSV Name : high_variability_wards.csv</a:t>
            </a:r>
          </a:p>
          <a:p>
            <a:pPr algn="ctr">
              <a:lnSpc>
                <a:spcPts val="282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5077728" y="2175121"/>
            <a:ext cx="8132545" cy="5936758"/>
          </a:xfrm>
          <a:custGeom>
            <a:avLst/>
            <a:gdLst/>
            <a:ahLst/>
            <a:cxnLst/>
            <a:rect r="r" b="b" t="t" l="l"/>
            <a:pathLst>
              <a:path h="5936758" w="8132545">
                <a:moveTo>
                  <a:pt x="0" y="0"/>
                </a:moveTo>
                <a:lnTo>
                  <a:pt x="8132544" y="0"/>
                </a:lnTo>
                <a:lnTo>
                  <a:pt x="8132544" y="5936758"/>
                </a:lnTo>
                <a:lnTo>
                  <a:pt x="0" y="5936758"/>
                </a:lnTo>
                <a:lnTo>
                  <a:pt x="0" y="0"/>
                </a:lnTo>
                <a:close/>
              </a:path>
            </a:pathLst>
          </a:custGeom>
          <a:blipFill>
            <a:blip r:embed="rId2"/>
            <a:stretch>
              <a:fillRect l="0" t="0" r="0" b="0"/>
            </a:stretch>
          </a:blipFill>
        </p:spPr>
      </p:sp>
      <p:sp>
        <p:nvSpPr>
          <p:cNvPr name="TextBox 4" id="4"/>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5" id="5"/>
          <p:cNvSpPr txBox="true"/>
          <p:nvPr/>
        </p:nvSpPr>
        <p:spPr>
          <a:xfrm rot="0">
            <a:off x="4085058" y="8435729"/>
            <a:ext cx="10074226" cy="1053730"/>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Ward-Wise Groundwater Level Comparison</a:t>
            </a:r>
          </a:p>
          <a:p>
            <a:pPr algn="ctr">
              <a:lnSpc>
                <a:spcPts val="2820"/>
              </a:lnSpc>
            </a:pPr>
            <a:r>
              <a:rPr lang="en-US" sz="2014" spc="457">
                <a:solidFill>
                  <a:srgbClr val="2B2C30"/>
                </a:solidFill>
                <a:latin typeface="Maven Pro"/>
                <a:ea typeface="Maven Pro"/>
                <a:cs typeface="Maven Pro"/>
                <a:sym typeface="Maven Pro"/>
              </a:rPr>
              <a:t>CSV Name: location_based_groundwater_insightss.csv</a:t>
            </a:r>
          </a:p>
          <a:p>
            <a:pPr algn="ctr">
              <a:lnSpc>
                <a:spcPts val="282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3493371" y="2975071"/>
            <a:ext cx="11301259" cy="4336858"/>
          </a:xfrm>
          <a:custGeom>
            <a:avLst/>
            <a:gdLst/>
            <a:ahLst/>
            <a:cxnLst/>
            <a:rect r="r" b="b" t="t" l="l"/>
            <a:pathLst>
              <a:path h="4336858" w="11301259">
                <a:moveTo>
                  <a:pt x="0" y="0"/>
                </a:moveTo>
                <a:lnTo>
                  <a:pt x="11301258" y="0"/>
                </a:lnTo>
                <a:lnTo>
                  <a:pt x="11301258" y="4336858"/>
                </a:lnTo>
                <a:lnTo>
                  <a:pt x="0" y="4336858"/>
                </a:lnTo>
                <a:lnTo>
                  <a:pt x="0" y="0"/>
                </a:lnTo>
                <a:close/>
              </a:path>
            </a:pathLst>
          </a:custGeom>
          <a:blipFill>
            <a:blip r:embed="rId2"/>
            <a:stretch>
              <a:fillRect l="0" t="0" r="0" b="0"/>
            </a:stretch>
          </a:blipFill>
        </p:spPr>
      </p:sp>
      <p:sp>
        <p:nvSpPr>
          <p:cNvPr name="TextBox 4" id="4"/>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5" id="5"/>
          <p:cNvSpPr txBox="true"/>
          <p:nvPr/>
        </p:nvSpPr>
        <p:spPr>
          <a:xfrm rot="0">
            <a:off x="5408163" y="7643487"/>
            <a:ext cx="7471674" cy="1406155"/>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Identifying Wards with Significant Post-Monsoon Rises</a:t>
            </a:r>
          </a:p>
          <a:p>
            <a:pPr algn="ctr">
              <a:lnSpc>
                <a:spcPts val="2820"/>
              </a:lnSpc>
            </a:pPr>
            <a:r>
              <a:rPr lang="en-US" sz="2014" spc="457">
                <a:solidFill>
                  <a:srgbClr val="2B2C30"/>
                </a:solidFill>
                <a:latin typeface="Maven Pro"/>
                <a:ea typeface="Maven Pro"/>
                <a:cs typeface="Maven Pro"/>
                <a:sym typeface="Maven Pro"/>
              </a:rPr>
              <a:t>CSV Name: recharge_potential_areas.csv</a:t>
            </a:r>
          </a:p>
          <a:p>
            <a:pPr algn="ctr">
              <a:lnSpc>
                <a:spcPts val="2820"/>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5276282" y="2203191"/>
            <a:ext cx="7735436" cy="5880618"/>
          </a:xfrm>
          <a:custGeom>
            <a:avLst/>
            <a:gdLst/>
            <a:ahLst/>
            <a:cxnLst/>
            <a:rect r="r" b="b" t="t" l="l"/>
            <a:pathLst>
              <a:path h="5880618" w="7735436">
                <a:moveTo>
                  <a:pt x="0" y="0"/>
                </a:moveTo>
                <a:lnTo>
                  <a:pt x="7735436" y="0"/>
                </a:lnTo>
                <a:lnTo>
                  <a:pt x="7735436" y="5880618"/>
                </a:lnTo>
                <a:lnTo>
                  <a:pt x="0" y="5880618"/>
                </a:lnTo>
                <a:lnTo>
                  <a:pt x="0" y="0"/>
                </a:lnTo>
                <a:close/>
              </a:path>
            </a:pathLst>
          </a:custGeom>
          <a:blipFill>
            <a:blip r:embed="rId2"/>
            <a:stretch>
              <a:fillRect l="0" t="0" r="0" b="0"/>
            </a:stretch>
          </a:blipFill>
        </p:spPr>
      </p:sp>
      <p:sp>
        <p:nvSpPr>
          <p:cNvPr name="TextBox 4" id="4"/>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5" id="5"/>
          <p:cNvSpPr txBox="true"/>
          <p:nvPr/>
        </p:nvSpPr>
        <p:spPr>
          <a:xfrm rot="0">
            <a:off x="5408163" y="8436234"/>
            <a:ext cx="7471674" cy="1758580"/>
          </a:xfrm>
          <a:prstGeom prst="rect">
            <a:avLst/>
          </a:prstGeom>
        </p:spPr>
        <p:txBody>
          <a:bodyPr anchor="t" rtlCol="false" tIns="0" lIns="0" bIns="0" rIns="0">
            <a:spAutoFit/>
          </a:bodyPr>
          <a:lstStyle/>
          <a:p>
            <a:pPr algn="ctr">
              <a:lnSpc>
                <a:spcPts val="2820"/>
              </a:lnSpc>
            </a:pPr>
            <a:r>
              <a:rPr lang="en-US" sz="2014" spc="457">
                <a:solidFill>
                  <a:srgbClr val="2B2C30"/>
                </a:solidFill>
                <a:latin typeface="Maven Pro"/>
                <a:ea typeface="Maven Pro"/>
                <a:cs typeface="Maven Pro"/>
                <a:sym typeface="Maven Pro"/>
              </a:rPr>
              <a:t>Top 5 Wards in each Area - Based on Recharge Potential</a:t>
            </a:r>
          </a:p>
          <a:p>
            <a:pPr algn="ctr">
              <a:lnSpc>
                <a:spcPts val="2820"/>
              </a:lnSpc>
            </a:pPr>
            <a:r>
              <a:rPr lang="en-US" sz="2014" spc="457">
                <a:solidFill>
                  <a:srgbClr val="2B2C30"/>
                </a:solidFill>
                <a:latin typeface="Maven Pro"/>
                <a:ea typeface="Maven Pro"/>
                <a:cs typeface="Maven Pro"/>
                <a:sym typeface="Maven Pro"/>
              </a:rPr>
              <a:t>CSV Name: top_recharge_potential_locations.csv</a:t>
            </a:r>
          </a:p>
          <a:p>
            <a:pPr algn="ctr">
              <a:lnSpc>
                <a:spcPts val="2820"/>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76284" y="3109736"/>
            <a:ext cx="15291775" cy="3822944"/>
          </a:xfrm>
          <a:custGeom>
            <a:avLst/>
            <a:gdLst/>
            <a:ahLst/>
            <a:cxnLst/>
            <a:rect r="r" b="b" t="t" l="l"/>
            <a:pathLst>
              <a:path h="3822944" w="15291775">
                <a:moveTo>
                  <a:pt x="0" y="0"/>
                </a:moveTo>
                <a:lnTo>
                  <a:pt x="15291775" y="0"/>
                </a:lnTo>
                <a:lnTo>
                  <a:pt x="15291775" y="3822944"/>
                </a:lnTo>
                <a:lnTo>
                  <a:pt x="0" y="3822944"/>
                </a:lnTo>
                <a:lnTo>
                  <a:pt x="0" y="0"/>
                </a:lnTo>
                <a:close/>
              </a:path>
            </a:pathLst>
          </a:custGeom>
          <a:blipFill>
            <a:blip r:embed="rId2"/>
            <a:stretch>
              <a:fillRect l="0" t="0" r="0" b="0"/>
            </a:stretch>
          </a:blipFill>
        </p:spPr>
      </p:sp>
      <p:sp>
        <p:nvSpPr>
          <p:cNvPr name="TextBox 4" id="4"/>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5" id="5"/>
          <p:cNvSpPr txBox="true"/>
          <p:nvPr/>
        </p:nvSpPr>
        <p:spPr>
          <a:xfrm rot="0">
            <a:off x="5386334" y="7427207"/>
            <a:ext cx="7471674" cy="701305"/>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Combined output for satellite image processing for Semmenchery(module 7-9)</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680224" y="3172250"/>
            <a:ext cx="8314383" cy="4770377"/>
          </a:xfrm>
          <a:custGeom>
            <a:avLst/>
            <a:gdLst/>
            <a:ahLst/>
            <a:cxnLst/>
            <a:rect r="r" b="b" t="t" l="l"/>
            <a:pathLst>
              <a:path h="4770377" w="8314383">
                <a:moveTo>
                  <a:pt x="0" y="0"/>
                </a:moveTo>
                <a:lnTo>
                  <a:pt x="8314383" y="0"/>
                </a:lnTo>
                <a:lnTo>
                  <a:pt x="8314383" y="4770377"/>
                </a:lnTo>
                <a:lnTo>
                  <a:pt x="0" y="4770377"/>
                </a:lnTo>
                <a:lnTo>
                  <a:pt x="0" y="0"/>
                </a:lnTo>
                <a:close/>
              </a:path>
            </a:pathLst>
          </a:custGeom>
          <a:blipFill>
            <a:blip r:embed="rId2"/>
            <a:stretch>
              <a:fillRect l="0" t="0" r="0" b="0"/>
            </a:stretch>
          </a:blipFill>
        </p:spPr>
      </p:sp>
      <p:sp>
        <p:nvSpPr>
          <p:cNvPr name="Freeform 4" id="4"/>
          <p:cNvSpPr/>
          <p:nvPr/>
        </p:nvSpPr>
        <p:spPr>
          <a:xfrm flipH="false" flipV="false" rot="0">
            <a:off x="9249735" y="3172250"/>
            <a:ext cx="8314383" cy="4770377"/>
          </a:xfrm>
          <a:custGeom>
            <a:avLst/>
            <a:gdLst/>
            <a:ahLst/>
            <a:cxnLst/>
            <a:rect r="r" b="b" t="t" l="l"/>
            <a:pathLst>
              <a:path h="4770377" w="8314383">
                <a:moveTo>
                  <a:pt x="0" y="0"/>
                </a:moveTo>
                <a:lnTo>
                  <a:pt x="8314383" y="0"/>
                </a:lnTo>
                <a:lnTo>
                  <a:pt x="8314383" y="4770377"/>
                </a:lnTo>
                <a:lnTo>
                  <a:pt x="0" y="4770377"/>
                </a:lnTo>
                <a:lnTo>
                  <a:pt x="0" y="0"/>
                </a:lnTo>
                <a:close/>
              </a:path>
            </a:pathLst>
          </a:custGeom>
          <a:blipFill>
            <a:blip r:embed="rId3"/>
            <a:stretch>
              <a:fillRect l="0" t="0" r="0" b="0"/>
            </a:stretch>
          </a:blipFill>
        </p:spPr>
      </p:sp>
      <p:sp>
        <p:nvSpPr>
          <p:cNvPr name="TextBox 5" id="5"/>
          <p:cNvSpPr txBox="true"/>
          <p:nvPr/>
        </p:nvSpPr>
        <p:spPr>
          <a:xfrm rot="0">
            <a:off x="1006871" y="94297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RESULTS</a:t>
            </a:r>
          </a:p>
        </p:txBody>
      </p:sp>
      <p:sp>
        <p:nvSpPr>
          <p:cNvPr name="TextBox 6" id="6"/>
          <p:cNvSpPr txBox="true"/>
          <p:nvPr/>
        </p:nvSpPr>
        <p:spPr>
          <a:xfrm rot="0">
            <a:off x="9671090" y="8310890"/>
            <a:ext cx="7471674" cy="348880"/>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Potential Recharge Spots - Semmenchery</a:t>
            </a:r>
          </a:p>
        </p:txBody>
      </p:sp>
      <p:sp>
        <p:nvSpPr>
          <p:cNvPr name="TextBox 7" id="7"/>
          <p:cNvSpPr txBox="true"/>
          <p:nvPr/>
        </p:nvSpPr>
        <p:spPr>
          <a:xfrm rot="0">
            <a:off x="1406397" y="8310890"/>
            <a:ext cx="7471674" cy="348880"/>
          </a:xfrm>
          <a:prstGeom prst="rect">
            <a:avLst/>
          </a:prstGeom>
        </p:spPr>
        <p:txBody>
          <a:bodyPr anchor="t" rtlCol="false" tIns="0" lIns="0" bIns="0" rIns="0">
            <a:spAutoFit/>
          </a:bodyPr>
          <a:lstStyle/>
          <a:p>
            <a:pPr algn="ctr">
              <a:lnSpc>
                <a:spcPts val="2820"/>
              </a:lnSpc>
              <a:spcBef>
                <a:spcPct val="0"/>
              </a:spcBef>
            </a:pPr>
            <a:r>
              <a:rPr lang="en-US" sz="2014" spc="457">
                <a:solidFill>
                  <a:srgbClr val="2B2C30"/>
                </a:solidFill>
                <a:latin typeface="Maven Pro"/>
                <a:ea typeface="Maven Pro"/>
                <a:cs typeface="Maven Pro"/>
                <a:sym typeface="Maven Pro"/>
              </a:rPr>
              <a:t>Original Image - Semmenchery</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28700" y="684805"/>
            <a:ext cx="16230600" cy="632091"/>
          </a:xfrm>
          <a:prstGeom prst="rect">
            <a:avLst/>
          </a:prstGeom>
        </p:spPr>
        <p:txBody>
          <a:bodyPr anchor="t" rtlCol="false" tIns="0" lIns="0" bIns="0" rIns="0">
            <a:spAutoFit/>
          </a:bodyPr>
          <a:lstStyle/>
          <a:p>
            <a:pPr algn="l">
              <a:lnSpc>
                <a:spcPts val="5060"/>
              </a:lnSpc>
              <a:spcBef>
                <a:spcPct val="0"/>
              </a:spcBef>
            </a:pPr>
            <a:r>
              <a:rPr lang="en-US" b="true" sz="3614" spc="820">
                <a:solidFill>
                  <a:srgbClr val="2B2C30"/>
                </a:solidFill>
                <a:latin typeface="Maven Pro Bold"/>
                <a:ea typeface="Maven Pro Bold"/>
                <a:cs typeface="Maven Pro Bold"/>
                <a:sym typeface="Maven Pro Bold"/>
              </a:rPr>
              <a:t>WHAT IS TO BE DONE NEXT</a:t>
            </a:r>
          </a:p>
        </p:txBody>
      </p:sp>
      <p:sp>
        <p:nvSpPr>
          <p:cNvPr name="TextBox 4" id="4"/>
          <p:cNvSpPr txBox="true"/>
          <p:nvPr/>
        </p:nvSpPr>
        <p:spPr>
          <a:xfrm rot="0">
            <a:off x="1028695" y="2038632"/>
            <a:ext cx="16230594" cy="8222615"/>
          </a:xfrm>
          <a:prstGeom prst="rect">
            <a:avLst/>
          </a:prstGeom>
        </p:spPr>
        <p:txBody>
          <a:bodyPr anchor="t" rtlCol="false" tIns="0" lIns="0" bIns="0" rIns="0">
            <a:spAutoFit/>
          </a:bodyPr>
          <a:lstStyle/>
          <a:p>
            <a:pPr algn="just">
              <a:lnSpc>
                <a:spcPts val="4060"/>
              </a:lnSpc>
            </a:pPr>
            <a:r>
              <a:rPr lang="en-US" sz="2900">
                <a:solidFill>
                  <a:srgbClr val="2B2C30"/>
                </a:solidFill>
                <a:latin typeface="Maven Pro"/>
                <a:ea typeface="Maven Pro"/>
                <a:cs typeface="Maven Pro"/>
                <a:sym typeface="Maven Pro"/>
              </a:rPr>
              <a:t>We will be looking for more analysis based on other factors as for now we have covered till NDMI and NDWI.</a:t>
            </a:r>
          </a:p>
          <a:p>
            <a:pPr algn="just">
              <a:lnSpc>
                <a:spcPts val="4060"/>
              </a:lnSpc>
            </a:pPr>
          </a:p>
          <a:p>
            <a:pPr algn="just">
              <a:lnSpc>
                <a:spcPts val="4060"/>
              </a:lnSpc>
            </a:pPr>
            <a:r>
              <a:rPr lang="en-US" sz="2900">
                <a:solidFill>
                  <a:srgbClr val="2B2C30"/>
                </a:solidFill>
                <a:latin typeface="Maven Pro"/>
                <a:ea typeface="Maven Pro"/>
                <a:cs typeface="Maven Pro"/>
                <a:sym typeface="Maven Pro"/>
              </a:rPr>
              <a:t>1. Using Additional Remote Sensing Indices</a:t>
            </a:r>
          </a:p>
          <a:p>
            <a:pPr algn="just">
              <a:lnSpc>
                <a:spcPts val="4060"/>
              </a:lnSpc>
            </a:pPr>
            <a:r>
              <a:rPr lang="en-US" sz="2900">
                <a:solidFill>
                  <a:srgbClr val="2B2C30"/>
                </a:solidFill>
                <a:latin typeface="Maven Pro"/>
                <a:ea typeface="Maven Pro"/>
                <a:cs typeface="Maven Pro"/>
                <a:sym typeface="Maven Pro"/>
              </a:rPr>
              <a:t>a) Normalized Difference Vegetation Index (NDVI)</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Helps differentiate vegetation from barren land and built-up areas.</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Formula: NDVI=NDVI = (NIR - Red) / (NIR + Red)</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Usage:</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High NDVI (&gt; 0.3) → Dense vegetation (likely better recharge zones).</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Low NDVI (&lt; 0.1) → Urban/barren land (less suitable for recharge).</a:t>
            </a:r>
          </a:p>
          <a:p>
            <a:pPr algn="just">
              <a:lnSpc>
                <a:spcPts val="4060"/>
              </a:lnSpc>
            </a:pPr>
          </a:p>
          <a:p>
            <a:pPr algn="just">
              <a:lnSpc>
                <a:spcPts val="4060"/>
              </a:lnSpc>
            </a:pPr>
            <a:r>
              <a:rPr lang="en-US" sz="2900">
                <a:solidFill>
                  <a:srgbClr val="2B2C30"/>
                </a:solidFill>
                <a:latin typeface="Maven Pro"/>
                <a:ea typeface="Maven Pro"/>
                <a:cs typeface="Maven Pro"/>
                <a:sym typeface="Maven Pro"/>
              </a:rPr>
              <a:t>b) Soil-Adjusted Vegetation Index (SAVI)</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Corrects for soil brightness in NDVI.</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Formula: SAVI= ((NIR - Red) / (NIR + Red + L)) * (1 + L) where L = 0.5 (empirical factor for soil adjustment).</a:t>
            </a:r>
          </a:p>
          <a:p>
            <a:pPr algn="just">
              <a:lnSpc>
                <a:spcPts val="4060"/>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28700" y="684805"/>
            <a:ext cx="16230600" cy="632091"/>
          </a:xfrm>
          <a:prstGeom prst="rect">
            <a:avLst/>
          </a:prstGeom>
        </p:spPr>
        <p:txBody>
          <a:bodyPr anchor="t" rtlCol="false" tIns="0" lIns="0" bIns="0" rIns="0">
            <a:spAutoFit/>
          </a:bodyPr>
          <a:lstStyle/>
          <a:p>
            <a:pPr algn="l">
              <a:lnSpc>
                <a:spcPts val="5060"/>
              </a:lnSpc>
              <a:spcBef>
                <a:spcPct val="0"/>
              </a:spcBef>
            </a:pPr>
            <a:r>
              <a:rPr lang="en-US" b="true" sz="3614" spc="820">
                <a:solidFill>
                  <a:srgbClr val="2B2C30"/>
                </a:solidFill>
                <a:latin typeface="Maven Pro Bold"/>
                <a:ea typeface="Maven Pro Bold"/>
                <a:cs typeface="Maven Pro Bold"/>
                <a:sym typeface="Maven Pro Bold"/>
              </a:rPr>
              <a:t>WHAT IS TO BE DONE NEXT</a:t>
            </a:r>
          </a:p>
        </p:txBody>
      </p:sp>
      <p:sp>
        <p:nvSpPr>
          <p:cNvPr name="TextBox 4" id="4"/>
          <p:cNvSpPr txBox="true"/>
          <p:nvPr/>
        </p:nvSpPr>
        <p:spPr>
          <a:xfrm rot="0">
            <a:off x="1028695" y="2175507"/>
            <a:ext cx="16230594" cy="10280015"/>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Usage:</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Helps differentiate bare soil, sparse vegetation, and dense vegetation.</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Areas with moderate vegetation (0.2 &lt; SAVI &lt; 0.4) are good recharge sites.</a:t>
            </a:r>
          </a:p>
          <a:p>
            <a:pPr algn="just">
              <a:lnSpc>
                <a:spcPts val="4060"/>
              </a:lnSpc>
            </a:pPr>
          </a:p>
          <a:p>
            <a:pPr algn="just">
              <a:lnSpc>
                <a:spcPts val="4060"/>
              </a:lnSpc>
            </a:pPr>
            <a:r>
              <a:rPr lang="en-US" sz="2900">
                <a:solidFill>
                  <a:srgbClr val="2B2C30"/>
                </a:solidFill>
                <a:latin typeface="Maven Pro"/>
                <a:ea typeface="Maven Pro"/>
                <a:cs typeface="Maven Pro"/>
                <a:sym typeface="Maven Pro"/>
              </a:rPr>
              <a:t>2. Machine Learning Approaches</a:t>
            </a:r>
          </a:p>
          <a:p>
            <a:pPr algn="just">
              <a:lnSpc>
                <a:spcPts val="4060"/>
              </a:lnSpc>
            </a:pPr>
            <a:r>
              <a:rPr lang="en-US" sz="2900">
                <a:solidFill>
                  <a:srgbClr val="2B2C30"/>
                </a:solidFill>
                <a:latin typeface="Maven Pro"/>
                <a:ea typeface="Maven Pro"/>
                <a:cs typeface="Maven Pro"/>
                <a:sym typeface="Maven Pro"/>
              </a:rPr>
              <a:t>a) Unsupervised Clustering (K-Means)</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Automatically groups pixels based on NDWI, NDMI, NDVI and SAVI</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Helps classify recharge zones without predefined rules.</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Usage:</a:t>
            </a:r>
          </a:p>
          <a:p>
            <a:pPr algn="just" marL="1252221" indent="-417407" lvl="2">
              <a:lnSpc>
                <a:spcPts val="4060"/>
              </a:lnSpc>
              <a:buFont typeface="Arial"/>
              <a:buChar char="⚬"/>
            </a:pPr>
            <a:r>
              <a:rPr lang="en-US" sz="2900">
                <a:solidFill>
                  <a:srgbClr val="2B2C30"/>
                </a:solidFill>
                <a:latin typeface="Maven Pro"/>
                <a:ea typeface="Maven Pro"/>
                <a:cs typeface="Maven Pro"/>
                <a:sym typeface="Maven Pro"/>
              </a:rPr>
              <a:t>Clusters can be interpreted as high, medium, and low recharge potential zones.</a:t>
            </a:r>
          </a:p>
          <a:p>
            <a:pPr algn="just">
              <a:lnSpc>
                <a:spcPts val="4060"/>
              </a:lnSpc>
            </a:pPr>
          </a:p>
          <a:p>
            <a:pPr algn="just">
              <a:lnSpc>
                <a:spcPts val="4060"/>
              </a:lnSpc>
            </a:pPr>
            <a:r>
              <a:rPr lang="en-US" sz="2900">
                <a:solidFill>
                  <a:srgbClr val="2B2C30"/>
                </a:solidFill>
                <a:latin typeface="Maven Pro"/>
                <a:ea typeface="Maven Pro"/>
                <a:cs typeface="Maven Pro"/>
                <a:sym typeface="Maven Pro"/>
              </a:rPr>
              <a:t>3. Deep Learning for Recharge Zone Detection (CNN Segmentation)</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Apply texture analysis (LBP) to classify water, soil, and vegetation.</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Train a deep learning model for automatic recharge zone detection.</a:t>
            </a:r>
          </a:p>
          <a:p>
            <a:pPr algn="just" marL="626111" indent="-313055" lvl="1">
              <a:lnSpc>
                <a:spcPts val="4060"/>
              </a:lnSpc>
              <a:buFont typeface="Arial"/>
              <a:buChar char="•"/>
            </a:pPr>
            <a:r>
              <a:rPr lang="en-US" sz="2900">
                <a:solidFill>
                  <a:srgbClr val="2B2C30"/>
                </a:solidFill>
                <a:latin typeface="Maven Pro"/>
                <a:ea typeface="Maven Pro"/>
                <a:cs typeface="Maven Pro"/>
                <a:sym typeface="Maven Pro"/>
              </a:rPr>
              <a:t>Model: Train a U-Net or DeepLabV3+ model for semantic segmentation.</a:t>
            </a:r>
          </a:p>
          <a:p>
            <a:pPr algn="just">
              <a:lnSpc>
                <a:spcPts val="4060"/>
              </a:lnSpc>
            </a:pPr>
          </a:p>
          <a:p>
            <a:pPr algn="just">
              <a:lnSpc>
                <a:spcPts val="4060"/>
              </a:lnSpc>
            </a:pPr>
          </a:p>
          <a:p>
            <a:pPr algn="just">
              <a:lnSpc>
                <a:spcPts val="4060"/>
              </a:lnSpc>
            </a:pPr>
          </a:p>
          <a:p>
            <a:pPr algn="just">
              <a:lnSpc>
                <a:spcPts val="4060"/>
              </a:lnSpc>
            </a:pPr>
          </a:p>
          <a:p>
            <a:pPr algn="just">
              <a:lnSpc>
                <a:spcPts val="4060"/>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28700" y="68480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REFERENCES</a:t>
            </a:r>
          </a:p>
        </p:txBody>
      </p:sp>
      <p:sp>
        <p:nvSpPr>
          <p:cNvPr name="TextBox 4" id="4"/>
          <p:cNvSpPr txBox="true"/>
          <p:nvPr/>
        </p:nvSpPr>
        <p:spPr>
          <a:xfrm rot="0">
            <a:off x="295325" y="2223132"/>
            <a:ext cx="17992675" cy="7657095"/>
          </a:xfrm>
          <a:prstGeom prst="rect">
            <a:avLst/>
          </a:prstGeom>
        </p:spPr>
        <p:txBody>
          <a:bodyPr anchor="t" rtlCol="false" tIns="0" lIns="0" bIns="0" rIns="0">
            <a:spAutoFit/>
          </a:bodyPr>
          <a:lstStyle/>
          <a:p>
            <a:pPr algn="l">
              <a:lnSpc>
                <a:spcPts val="2680"/>
              </a:lnSpc>
            </a:pPr>
            <a:r>
              <a:rPr lang="en-US" sz="1914" spc="434">
                <a:solidFill>
                  <a:srgbClr val="2B2C30"/>
                </a:solidFill>
                <a:latin typeface="Maven Pro"/>
                <a:ea typeface="Maven Pro"/>
                <a:cs typeface="Maven Pro"/>
                <a:sym typeface="Maven Pro"/>
              </a:rPr>
              <a:t>1. Alam, M. J., Kar, S., Zaman, S., Ahamed, S., &amp; Samiya, K. (2022). Forecasting underground water levels: LSTM-based model outperforms GRU and decision tree-based models. 2022 IEEE International Women in Engineering (WIE) Conference.</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2. Chen, C., Zhu, X., Kang, X., &amp; Zhou, H. (2021). A deep learning algorithm for groundwater level prediction based on spatial-temporal attention mechanism. 2021 IEEE International Conference on Dependable, Autonomic and Secure Computing.</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3. Indriasari, N., Roswintiarti, O., Rasyidy, F. H., Sari, I. L., Kustiyo, Muradi, H., et al. (2023). Temporal variation of MODIS NDVI in the North Coast Java during El Niño and La Niña. 2023 IEEE International Conference on Aerospace Electronics and Remote Sensing Technology (ICARES).</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4. Lin, H., et al. (2022). Time series-based groundwater level forecasting using gated recurrent unit deep neural networks. Engineering Applications of Computational Fluid Mechanics.</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5. Mu, B., Ma, S., Yuan, S., &amp; Xu, H. (2020). Applying convolutional LSTM network to predict El Niño events: Transfer learning from the data of dynamical model and observation. 2020 IEEE International Conference on Dependable, Autonomic, and Secure Computing.</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6. Nhu, V.-H., Hoa, P. V., Melgar-García, L., &amp; Bui, D. T. (2023). Comparative analysis of deep learning and swarm-optimized random forest for groundwater spring potential identification in tropical regions. Remote Sensing MDPI.</a:t>
            </a:r>
          </a:p>
          <a:p>
            <a:pPr algn="l">
              <a:lnSpc>
                <a:spcPts val="268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28700" y="599559"/>
            <a:ext cx="16230600" cy="1047750"/>
          </a:xfrm>
          <a:prstGeom prst="rect">
            <a:avLst/>
          </a:prstGeom>
        </p:spPr>
        <p:txBody>
          <a:bodyPr anchor="t" rtlCol="false" tIns="0" lIns="0" bIns="0" rIns="0">
            <a:spAutoFit/>
          </a:bodyPr>
          <a:lstStyle/>
          <a:p>
            <a:pPr algn="ctr">
              <a:lnSpc>
                <a:spcPts val="8400"/>
              </a:lnSpc>
              <a:spcBef>
                <a:spcPct val="0"/>
              </a:spcBef>
            </a:pPr>
            <a:r>
              <a:rPr lang="en-US" b="true" sz="6000" spc="1362">
                <a:solidFill>
                  <a:srgbClr val="2B2C30"/>
                </a:solidFill>
                <a:latin typeface="Maven Pro Bold"/>
                <a:ea typeface="Maven Pro Bold"/>
                <a:cs typeface="Maven Pro Bold"/>
                <a:sym typeface="Maven Pro Bold"/>
              </a:rPr>
              <a:t>INTRODUCTION</a:t>
            </a:r>
          </a:p>
        </p:txBody>
      </p:sp>
      <p:sp>
        <p:nvSpPr>
          <p:cNvPr name="AutoShape 3" id="3"/>
          <p:cNvSpPr/>
          <p:nvPr/>
        </p:nvSpPr>
        <p:spPr>
          <a:xfrm flipV="true">
            <a:off x="1028711" y="1652072"/>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06871" y="2381834"/>
            <a:ext cx="17281129" cy="6848475"/>
          </a:xfrm>
          <a:prstGeom prst="rect">
            <a:avLst/>
          </a:prstGeom>
        </p:spPr>
        <p:txBody>
          <a:bodyPr anchor="t" rtlCol="false" tIns="0" lIns="0" bIns="0" rIns="0">
            <a:spAutoFit/>
          </a:bodyPr>
          <a:lstStyle/>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El Niño</a:t>
            </a:r>
            <a:r>
              <a:rPr lang="en-US" sz="3000" spc="375">
                <a:solidFill>
                  <a:srgbClr val="2B2C30"/>
                </a:solidFill>
                <a:latin typeface="Maven Pro"/>
                <a:ea typeface="Maven Pro"/>
                <a:cs typeface="Maven Pro"/>
                <a:sym typeface="Maven Pro"/>
              </a:rPr>
              <a:t> - It is a climatic phenomenon where warming in the Pacific Ocean disrupts global weather, causing droughts, floods, and temperature shifts worldwide. </a:t>
            </a:r>
          </a:p>
          <a:p>
            <a:pPr algn="l">
              <a:lnSpc>
                <a:spcPts val="4500"/>
              </a:lnSpc>
            </a:pPr>
          </a:p>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Monsoonal Impact on Chennai</a:t>
            </a:r>
            <a:r>
              <a:rPr lang="en-US" sz="3000" spc="375">
                <a:solidFill>
                  <a:srgbClr val="2B2C30"/>
                </a:solidFill>
                <a:latin typeface="Maven Pro"/>
                <a:ea typeface="Maven Pro"/>
                <a:cs typeface="Maven Pro"/>
                <a:sym typeface="Maven Pro"/>
              </a:rPr>
              <a:t> – El Niño weakens the southwest monsoon, causing droughts, while intensifying the northeast monsoon, leading to flooding in Chennai.</a:t>
            </a:r>
          </a:p>
          <a:p>
            <a:pPr algn="l">
              <a:lnSpc>
                <a:spcPts val="4500"/>
              </a:lnSpc>
            </a:pPr>
          </a:p>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Chennai’s Water Struggle</a:t>
            </a:r>
            <a:r>
              <a:rPr lang="en-US" sz="3000" spc="375">
                <a:solidFill>
                  <a:srgbClr val="2B2C30"/>
                </a:solidFill>
                <a:latin typeface="Maven Pro"/>
                <a:ea typeface="Maven Pro"/>
                <a:cs typeface="Maven Pro"/>
                <a:sym typeface="Maven Pro"/>
              </a:rPr>
              <a:t> - The city faces extreme groundwater fluctuations, causing shortages and floods, worsened by population growth, urbanization, and poor water infrastructure.</a:t>
            </a:r>
          </a:p>
          <a:p>
            <a:pPr algn="l">
              <a:lnSpc>
                <a:spcPts val="4500"/>
              </a:lnSpc>
            </a:pP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28700" y="68480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REFERENCES</a:t>
            </a:r>
          </a:p>
        </p:txBody>
      </p:sp>
      <p:sp>
        <p:nvSpPr>
          <p:cNvPr name="TextBox 4" id="4"/>
          <p:cNvSpPr txBox="true"/>
          <p:nvPr/>
        </p:nvSpPr>
        <p:spPr>
          <a:xfrm rot="0">
            <a:off x="295325" y="2042157"/>
            <a:ext cx="17992675" cy="7990470"/>
          </a:xfrm>
          <a:prstGeom prst="rect">
            <a:avLst/>
          </a:prstGeom>
        </p:spPr>
        <p:txBody>
          <a:bodyPr anchor="t" rtlCol="false" tIns="0" lIns="0" bIns="0" rIns="0">
            <a:spAutoFit/>
          </a:bodyPr>
          <a:lstStyle/>
          <a:p>
            <a:pPr algn="l">
              <a:lnSpc>
                <a:spcPts val="2680"/>
              </a:lnSpc>
            </a:pPr>
          </a:p>
          <a:p>
            <a:pPr algn="l">
              <a:lnSpc>
                <a:spcPts val="2680"/>
              </a:lnSpc>
            </a:pPr>
            <a:r>
              <a:rPr lang="en-US" sz="1914" spc="434">
                <a:solidFill>
                  <a:srgbClr val="2B2C30"/>
                </a:solidFill>
                <a:latin typeface="Maven Pro"/>
                <a:ea typeface="Maven Pro"/>
                <a:cs typeface="Maven Pro"/>
                <a:sym typeface="Maven Pro"/>
              </a:rPr>
              <a:t>7. Satizábal-Alarcón, D. A., Suhogusoff, A., &amp; Ferrari, L. C. (2022). Groundwater storage changes in the Amazon River Basin using machine learning models to downscale GRACE/GRACE-FO data. Science of the Total Environment, 912, 168958.</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8. Shekhar, M., Shindekar, M., Tomer, S. K., &amp; Goswami, P. (2013). Urban groundwater vulnerability under climate change and management scenarios. Earth Interactions, 17.</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9. Sriram, R., &amp; Jasmeen. (2023). Groundwater level prediction: A novel study on machine learning-based approach with regression models for sustainable resource management. 2023 IEEE International Conference on Cloud Computing in Emerging Markets (CCEM).</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10. Shu, G., Liang, C., &amp; Yin, Y. (2023). GSTCN: Graph-based spatial-temporal convolutional networks for advanced ENSO forecasting. 2023 International Conference on Computer Science and Automation Technology (CSAT).</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11. Subbarayan, S., &amp; Devanatham, A. (2023). Flood susceptibility mapping of northeast coastal districts of Tamil Nadu, India, using multi-source geospatial data and machine learning techniques. Research Gate.</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12. Sundararajan, K., Garg, L., Srinivasan, K., Bashir, A. K., Kaliappan, J., Ganapathy, P. G., Selvaraj, S. K., &amp; Meena, T. (2023). Drought modeling using machine learning approaches. Computer Modelling in Engineering &amp; Sciences. Tech Science Press.</a:t>
            </a:r>
          </a:p>
          <a:p>
            <a:pPr algn="l">
              <a:lnSpc>
                <a:spcPts val="2680"/>
              </a:lnSpc>
            </a:pPr>
          </a:p>
          <a:p>
            <a:pPr algn="l">
              <a:lnSpc>
                <a:spcPts val="2680"/>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28700" y="684805"/>
            <a:ext cx="16230600" cy="615581"/>
          </a:xfrm>
          <a:prstGeom prst="rect">
            <a:avLst/>
          </a:prstGeom>
        </p:spPr>
        <p:txBody>
          <a:bodyPr anchor="t" rtlCol="false" tIns="0" lIns="0" bIns="0" rIns="0">
            <a:spAutoFit/>
          </a:bodyPr>
          <a:lstStyle/>
          <a:p>
            <a:pPr algn="l">
              <a:lnSpc>
                <a:spcPts val="4920"/>
              </a:lnSpc>
              <a:spcBef>
                <a:spcPct val="0"/>
              </a:spcBef>
            </a:pPr>
            <a:r>
              <a:rPr lang="en-US" b="true" sz="3514" spc="797">
                <a:solidFill>
                  <a:srgbClr val="2B2C30"/>
                </a:solidFill>
                <a:latin typeface="Maven Pro Bold"/>
                <a:ea typeface="Maven Pro Bold"/>
                <a:cs typeface="Maven Pro Bold"/>
                <a:sym typeface="Maven Pro Bold"/>
              </a:rPr>
              <a:t>REFERENCES</a:t>
            </a:r>
          </a:p>
        </p:txBody>
      </p:sp>
      <p:sp>
        <p:nvSpPr>
          <p:cNvPr name="TextBox 4" id="4"/>
          <p:cNvSpPr txBox="true"/>
          <p:nvPr/>
        </p:nvSpPr>
        <p:spPr>
          <a:xfrm rot="0">
            <a:off x="295325" y="2223132"/>
            <a:ext cx="17992675" cy="3323220"/>
          </a:xfrm>
          <a:prstGeom prst="rect">
            <a:avLst/>
          </a:prstGeom>
        </p:spPr>
        <p:txBody>
          <a:bodyPr anchor="t" rtlCol="false" tIns="0" lIns="0" bIns="0" rIns="0">
            <a:spAutoFit/>
          </a:bodyPr>
          <a:lstStyle/>
          <a:p>
            <a:pPr algn="l">
              <a:lnSpc>
                <a:spcPts val="2680"/>
              </a:lnSpc>
            </a:pPr>
            <a:r>
              <a:rPr lang="en-US" sz="1914" spc="434">
                <a:solidFill>
                  <a:srgbClr val="2B2C30"/>
                </a:solidFill>
                <a:latin typeface="Maven Pro"/>
                <a:ea typeface="Maven Pro"/>
                <a:cs typeface="Maven Pro"/>
                <a:sym typeface="Maven Pro"/>
              </a:rPr>
              <a:t>13. Sundaram, S., Devaraj, S., &amp; Yarrakula, K. (2023). Mapping and assessing spatial extent of floods from multitemporal synthetic aperture radar images: A case study over Chennai city, India. Research Square.</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14. Zhang, Y., Wang, R., Yang, M., Zhu, M., &amp; Ye, C. (2018). Using full-traversal addition-subtraction frequency (ASF) method to predict possible El Niño events in 2019, 2020 and so forth. 2018 Chinese Control and Decision Conference (CCDC).</a:t>
            </a:r>
          </a:p>
          <a:p>
            <a:pPr algn="l">
              <a:lnSpc>
                <a:spcPts val="2680"/>
              </a:lnSpc>
            </a:pPr>
          </a:p>
          <a:p>
            <a:pPr algn="l">
              <a:lnSpc>
                <a:spcPts val="2680"/>
              </a:lnSpc>
            </a:pPr>
            <a:r>
              <a:rPr lang="en-US" sz="1914" spc="434">
                <a:solidFill>
                  <a:srgbClr val="2B2C30"/>
                </a:solidFill>
                <a:latin typeface="Maven Pro"/>
                <a:ea typeface="Maven Pro"/>
                <a:cs typeface="Maven Pro"/>
                <a:sym typeface="Maven Pro"/>
              </a:rPr>
              <a:t>15. Phu, G.-H., Joa, P. V., García, L., &amp; Bui, D. T. (2021). Comparative analysis of machine learning and random forest for groundwater spring potential identification in tropical regions. Remote Sensing MDPI.</a:t>
            </a:r>
          </a:p>
          <a:p>
            <a:pPr algn="l">
              <a:lnSpc>
                <a:spcPts val="2680"/>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82" y="4719267"/>
            <a:ext cx="16230600" cy="660624"/>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Maven Pro Bold"/>
                <a:ea typeface="Maven Pro Bold"/>
                <a:cs typeface="Maven Pro Bold"/>
                <a:sym typeface="Maven Pro Bold"/>
              </a:rPr>
              <a:t>PROJECT-II (BCSE498J) PANEL REVIEW - II </a:t>
            </a:r>
            <a:r>
              <a:rPr lang="en-US" b="true" sz="3714" spc="843">
                <a:solidFill>
                  <a:srgbClr val="2B2C30"/>
                </a:solidFill>
                <a:latin typeface="Maven Pro Bold"/>
                <a:ea typeface="Maven Pro Bold"/>
                <a:cs typeface="Maven Pro Bold"/>
                <a:sym typeface="Maven Pro Bold"/>
              </a:rPr>
              <a:t> </a:t>
            </a:r>
          </a:p>
        </p:txBody>
      </p:sp>
      <p:sp>
        <p:nvSpPr>
          <p:cNvPr name="TextBox 4" id="4"/>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name="TextBox 5" id="5"/>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Maven Pro"/>
                <a:ea typeface="Maven Pro"/>
                <a:cs typeface="Maven Pro"/>
                <a:sym typeface="Maven Pro"/>
              </a:rPr>
              <a:t>Shaikh Rumman Fardeen</a:t>
            </a:r>
          </a:p>
          <a:p>
            <a:pPr algn="l">
              <a:lnSpc>
                <a:spcPts val="3450"/>
              </a:lnSpc>
            </a:pPr>
            <a:r>
              <a:rPr lang="en-US" sz="2300">
                <a:solidFill>
                  <a:srgbClr val="2B2C30"/>
                </a:solidFill>
                <a:latin typeface="Maven Pro"/>
                <a:ea typeface="Maven Pro"/>
                <a:cs typeface="Maven Pro"/>
                <a:sym typeface="Maven Pro"/>
              </a:rPr>
              <a:t>Shashank Kumar</a:t>
            </a:r>
          </a:p>
          <a:p>
            <a:pPr algn="l">
              <a:lnSpc>
                <a:spcPts val="3450"/>
              </a:lnSpc>
            </a:pPr>
            <a:r>
              <a:rPr lang="en-US" sz="2300">
                <a:solidFill>
                  <a:srgbClr val="2B2C30"/>
                </a:solidFill>
                <a:latin typeface="Maven Pro"/>
                <a:ea typeface="Maven Pro"/>
                <a:cs typeface="Maven Pro"/>
                <a:sym typeface="Maven Pro"/>
              </a:rPr>
              <a:t>February</a:t>
            </a:r>
            <a:r>
              <a:rPr lang="en-US" sz="2300">
                <a:solidFill>
                  <a:srgbClr val="2B2C30"/>
                </a:solidFill>
                <a:latin typeface="Maven Pro"/>
                <a:ea typeface="Maven Pro"/>
                <a:cs typeface="Maven Pro"/>
                <a:sym typeface="Maven Pro"/>
              </a:rPr>
              <a:t>, 2025</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28700" y="599559"/>
            <a:ext cx="16230600" cy="1047750"/>
          </a:xfrm>
          <a:prstGeom prst="rect">
            <a:avLst/>
          </a:prstGeom>
        </p:spPr>
        <p:txBody>
          <a:bodyPr anchor="t" rtlCol="false" tIns="0" lIns="0" bIns="0" rIns="0">
            <a:spAutoFit/>
          </a:bodyPr>
          <a:lstStyle/>
          <a:p>
            <a:pPr algn="ctr">
              <a:lnSpc>
                <a:spcPts val="8400"/>
              </a:lnSpc>
              <a:spcBef>
                <a:spcPct val="0"/>
              </a:spcBef>
            </a:pPr>
            <a:r>
              <a:rPr lang="en-US" b="true" sz="6000" spc="1362">
                <a:solidFill>
                  <a:srgbClr val="2B2C30"/>
                </a:solidFill>
                <a:latin typeface="Maven Pro Bold"/>
                <a:ea typeface="Maven Pro Bold"/>
                <a:cs typeface="Maven Pro Bold"/>
                <a:sym typeface="Maven Pro Bold"/>
              </a:rPr>
              <a:t>PROBLEM STATEMENT</a:t>
            </a:r>
          </a:p>
        </p:txBody>
      </p:sp>
      <p:sp>
        <p:nvSpPr>
          <p:cNvPr name="AutoShape 3" id="3"/>
          <p:cNvSpPr/>
          <p:nvPr/>
        </p:nvSpPr>
        <p:spPr>
          <a:xfrm flipV="true">
            <a:off x="1028711" y="1652072"/>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503436" y="2381834"/>
            <a:ext cx="17281129" cy="3419475"/>
          </a:xfrm>
          <a:prstGeom prst="rect">
            <a:avLst/>
          </a:prstGeom>
        </p:spPr>
        <p:txBody>
          <a:bodyPr anchor="t" rtlCol="false" tIns="0" lIns="0" bIns="0" rIns="0">
            <a:spAutoFit/>
          </a:bodyPr>
          <a:lstStyle/>
          <a:p>
            <a:pPr algn="just">
              <a:lnSpc>
                <a:spcPts val="4500"/>
              </a:lnSpc>
            </a:pPr>
            <a:r>
              <a:rPr lang="en-US" sz="3000" spc="375">
                <a:solidFill>
                  <a:srgbClr val="2B2C30"/>
                </a:solidFill>
                <a:latin typeface="Maven Pro"/>
                <a:ea typeface="Maven Pro"/>
                <a:cs typeface="Maven Pro"/>
                <a:sym typeface="Maven Pro"/>
              </a:rPr>
              <a:t>The project addresses the challenges posed by fluctuating groundwater levels in Chennai, driven by the irregular impacts of El Niño on monsoonal rainfall. These climatic variations result in water scarcity, flooding, and inadequate recharge. By analyzing groundwater trends and identifying recharge potential areas, the study aims to promote sustainable water resource management and climate resilience.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28700" y="599559"/>
            <a:ext cx="16230600" cy="1047750"/>
          </a:xfrm>
          <a:prstGeom prst="rect">
            <a:avLst/>
          </a:prstGeom>
        </p:spPr>
        <p:txBody>
          <a:bodyPr anchor="t" rtlCol="false" tIns="0" lIns="0" bIns="0" rIns="0">
            <a:spAutoFit/>
          </a:bodyPr>
          <a:lstStyle/>
          <a:p>
            <a:pPr algn="ctr">
              <a:lnSpc>
                <a:spcPts val="8400"/>
              </a:lnSpc>
              <a:spcBef>
                <a:spcPct val="0"/>
              </a:spcBef>
            </a:pPr>
            <a:r>
              <a:rPr lang="en-US" b="true" sz="6000" spc="1362">
                <a:solidFill>
                  <a:srgbClr val="2B2C30"/>
                </a:solidFill>
                <a:latin typeface="Maven Pro Bold"/>
                <a:ea typeface="Maven Pro Bold"/>
                <a:cs typeface="Maven Pro Bold"/>
                <a:sym typeface="Maven Pro Bold"/>
              </a:rPr>
              <a:t>OBJECTIVES</a:t>
            </a:r>
          </a:p>
        </p:txBody>
      </p:sp>
      <p:sp>
        <p:nvSpPr>
          <p:cNvPr name="AutoShape 3" id="3"/>
          <p:cNvSpPr/>
          <p:nvPr/>
        </p:nvSpPr>
        <p:spPr>
          <a:xfrm flipV="true">
            <a:off x="1028711" y="1652072"/>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503436" y="2381834"/>
            <a:ext cx="17281129" cy="6276975"/>
          </a:xfrm>
          <a:prstGeom prst="rect">
            <a:avLst/>
          </a:prstGeom>
        </p:spPr>
        <p:txBody>
          <a:bodyPr anchor="t" rtlCol="false" tIns="0" lIns="0" bIns="0" rIns="0">
            <a:spAutoFit/>
          </a:bodyPr>
          <a:lstStyle/>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Predict Groundwater Levels</a:t>
            </a:r>
            <a:r>
              <a:rPr lang="en-US" sz="3000" spc="375">
                <a:solidFill>
                  <a:srgbClr val="2B2C30"/>
                </a:solidFill>
                <a:latin typeface="Maven Pro"/>
                <a:ea typeface="Maven Pro"/>
                <a:cs typeface="Maven Pro"/>
                <a:sym typeface="Maven Pro"/>
              </a:rPr>
              <a:t> – Use historical data and predictive models to forecast groundwater fluctuations during El Niño seasons for better water management.</a:t>
            </a:r>
          </a:p>
          <a:p>
            <a:pPr algn="l">
              <a:lnSpc>
                <a:spcPts val="4500"/>
              </a:lnSpc>
            </a:pPr>
          </a:p>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Identify Rainwater Harvesting Locations</a:t>
            </a:r>
            <a:r>
              <a:rPr lang="en-US" sz="3000" spc="375">
                <a:solidFill>
                  <a:srgbClr val="2B2C30"/>
                </a:solidFill>
                <a:latin typeface="Maven Pro"/>
                <a:ea typeface="Maven Pro"/>
                <a:cs typeface="Maven Pro"/>
                <a:sym typeface="Maven Pro"/>
              </a:rPr>
              <a:t> – Analyze satellite imagery and groundwater models to find optimal sites for rainwater storage, considering topography and soil infiltration for efficient harvesting.</a:t>
            </a:r>
          </a:p>
          <a:p>
            <a:pPr algn="l">
              <a:lnSpc>
                <a:spcPts val="4500"/>
              </a:lnSpc>
            </a:pPr>
          </a:p>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Enhance Groundwater Recharge</a:t>
            </a:r>
            <a:r>
              <a:rPr lang="en-US" sz="3000" spc="375">
                <a:solidFill>
                  <a:srgbClr val="2B2C30"/>
                </a:solidFill>
                <a:latin typeface="Maven Pro"/>
                <a:ea typeface="Maven Pro"/>
                <a:cs typeface="Maven Pro"/>
                <a:sym typeface="Maven Pro"/>
              </a:rPr>
              <a:t> – Use rainwater harvesting sites to recharge groundwater in depleted areas, especially in urban and peri-urban regions, ensuring better sustainability.</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28700" y="599559"/>
            <a:ext cx="16230600" cy="1047750"/>
          </a:xfrm>
          <a:prstGeom prst="rect">
            <a:avLst/>
          </a:prstGeom>
        </p:spPr>
        <p:txBody>
          <a:bodyPr anchor="t" rtlCol="false" tIns="0" lIns="0" bIns="0" rIns="0">
            <a:spAutoFit/>
          </a:bodyPr>
          <a:lstStyle/>
          <a:p>
            <a:pPr algn="ctr">
              <a:lnSpc>
                <a:spcPts val="8400"/>
              </a:lnSpc>
              <a:spcBef>
                <a:spcPct val="0"/>
              </a:spcBef>
            </a:pPr>
            <a:r>
              <a:rPr lang="en-US" b="true" sz="6000" spc="1362">
                <a:solidFill>
                  <a:srgbClr val="2B2C30"/>
                </a:solidFill>
                <a:latin typeface="Maven Pro Bold"/>
                <a:ea typeface="Maven Pro Bold"/>
                <a:cs typeface="Maven Pro Bold"/>
                <a:sym typeface="Maven Pro Bold"/>
              </a:rPr>
              <a:t>PROPOSED SYSTEM</a:t>
            </a:r>
          </a:p>
        </p:txBody>
      </p:sp>
      <p:sp>
        <p:nvSpPr>
          <p:cNvPr name="AutoShape 3" id="3"/>
          <p:cNvSpPr/>
          <p:nvPr/>
        </p:nvSpPr>
        <p:spPr>
          <a:xfrm flipV="true">
            <a:off x="1028711" y="1652072"/>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503436" y="2381834"/>
            <a:ext cx="17281129" cy="7419975"/>
          </a:xfrm>
          <a:prstGeom prst="rect">
            <a:avLst/>
          </a:prstGeom>
        </p:spPr>
        <p:txBody>
          <a:bodyPr anchor="t" rtlCol="false" tIns="0" lIns="0" bIns="0" rIns="0">
            <a:spAutoFit/>
          </a:bodyPr>
          <a:lstStyle/>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Objective </a:t>
            </a:r>
            <a:r>
              <a:rPr lang="en-US" sz="3000" spc="375">
                <a:solidFill>
                  <a:srgbClr val="2B2C30"/>
                </a:solidFill>
                <a:latin typeface="Maven Pro"/>
                <a:ea typeface="Maven Pro"/>
                <a:cs typeface="Maven Pro"/>
                <a:sym typeface="Maven Pro"/>
              </a:rPr>
              <a:t>-</a:t>
            </a:r>
            <a:r>
              <a:rPr lang="en-US" b="true" sz="3000" spc="375">
                <a:solidFill>
                  <a:srgbClr val="2B2C30"/>
                </a:solidFill>
                <a:latin typeface="Maven Pro Bold"/>
                <a:ea typeface="Maven Pro Bold"/>
                <a:cs typeface="Maven Pro Bold"/>
                <a:sym typeface="Maven Pro Bold"/>
              </a:rPr>
              <a:t> </a:t>
            </a:r>
            <a:r>
              <a:rPr lang="en-US" sz="3000" spc="375">
                <a:solidFill>
                  <a:srgbClr val="2B2C30"/>
                </a:solidFill>
                <a:latin typeface="Maven Pro"/>
                <a:ea typeface="Maven Pro"/>
                <a:cs typeface="Maven Pro"/>
                <a:sym typeface="Maven Pro"/>
              </a:rPr>
              <a:t>Provide accurate groundwater predictions and identify optimal locations for water storage and recharge interventions, focusing on El Niño impacts in Chennai.</a:t>
            </a:r>
          </a:p>
          <a:p>
            <a:pPr algn="l">
              <a:lnSpc>
                <a:spcPts val="4500"/>
              </a:lnSpc>
            </a:pPr>
          </a:p>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Key Modules</a:t>
            </a:r>
            <a:r>
              <a:rPr lang="en-US" sz="3000" spc="375">
                <a:solidFill>
                  <a:srgbClr val="2B2C30"/>
                </a:solidFill>
                <a:latin typeface="Maven Pro"/>
                <a:ea typeface="Maven Pro"/>
                <a:cs typeface="Maven Pro"/>
                <a:sym typeface="Maven Pro"/>
              </a:rPr>
              <a:t> - Data Collection and Preprocessing, Predictive Modeling, Recharge Potential Identification, Monthly Anomalies Detection and Decision Support for Water Resource Management</a:t>
            </a:r>
          </a:p>
          <a:p>
            <a:pPr algn="l">
              <a:lnSpc>
                <a:spcPts val="4500"/>
              </a:lnSpc>
            </a:pPr>
          </a:p>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Key Features </a:t>
            </a:r>
            <a:r>
              <a:rPr lang="en-US" sz="3000" spc="375">
                <a:solidFill>
                  <a:srgbClr val="2B2C30"/>
                </a:solidFill>
                <a:latin typeface="Maven Pro"/>
                <a:ea typeface="Maven Pro"/>
                <a:cs typeface="Maven Pro"/>
                <a:sym typeface="Maven Pro"/>
              </a:rPr>
              <a:t>-</a:t>
            </a:r>
            <a:r>
              <a:rPr lang="en-US" b="true" sz="3000" spc="375">
                <a:solidFill>
                  <a:srgbClr val="2B2C30"/>
                </a:solidFill>
                <a:latin typeface="Maven Pro Bold"/>
                <a:ea typeface="Maven Pro Bold"/>
                <a:cs typeface="Maven Pro Bold"/>
                <a:sym typeface="Maven Pro Bold"/>
              </a:rPr>
              <a:t> </a:t>
            </a:r>
            <a:r>
              <a:rPr lang="en-US" sz="3000" spc="375">
                <a:solidFill>
                  <a:srgbClr val="2B2C30"/>
                </a:solidFill>
                <a:latin typeface="Maven Pro"/>
                <a:ea typeface="Maven Pro"/>
                <a:cs typeface="Maven Pro"/>
                <a:sym typeface="Maven Pro"/>
              </a:rPr>
              <a:t>Data Integration, Predictive Modeling, Location Identification and Real-Time Monitoring</a:t>
            </a:r>
          </a:p>
          <a:p>
            <a:pPr algn="l">
              <a:lnSpc>
                <a:spcPts val="4500"/>
              </a:lnSpc>
            </a:pPr>
          </a:p>
          <a:p>
            <a:pPr algn="l" marL="647700" indent="-323850" lvl="1">
              <a:lnSpc>
                <a:spcPts val="4500"/>
              </a:lnSpc>
              <a:buFont typeface="Arial"/>
              <a:buChar char="•"/>
            </a:pPr>
            <a:r>
              <a:rPr lang="en-US" b="true" sz="3000" spc="375">
                <a:solidFill>
                  <a:srgbClr val="2B2C30"/>
                </a:solidFill>
                <a:latin typeface="Maven Pro Bold"/>
                <a:ea typeface="Maven Pro Bold"/>
                <a:cs typeface="Maven Pro Bold"/>
                <a:sym typeface="Maven Pro Bold"/>
              </a:rPr>
              <a:t>Scope </a:t>
            </a:r>
            <a:r>
              <a:rPr lang="en-US" sz="3000" spc="375">
                <a:solidFill>
                  <a:srgbClr val="2B2C30"/>
                </a:solidFill>
                <a:latin typeface="Maven Pro"/>
                <a:ea typeface="Maven Pro"/>
                <a:cs typeface="Maven Pro"/>
                <a:sym typeface="Maven Pro"/>
              </a:rPr>
              <a:t>-</a:t>
            </a:r>
            <a:r>
              <a:rPr lang="en-US" b="true" sz="3000" spc="375">
                <a:solidFill>
                  <a:srgbClr val="2B2C30"/>
                </a:solidFill>
                <a:latin typeface="Maven Pro Bold"/>
                <a:ea typeface="Maven Pro Bold"/>
                <a:cs typeface="Maven Pro Bold"/>
                <a:sym typeface="Maven Pro Bold"/>
              </a:rPr>
              <a:t> </a:t>
            </a:r>
            <a:r>
              <a:rPr lang="en-US" sz="3000" spc="375">
                <a:solidFill>
                  <a:srgbClr val="2B2C30"/>
                </a:solidFill>
                <a:latin typeface="Maven Pro"/>
                <a:ea typeface="Maven Pro"/>
                <a:cs typeface="Maven Pro"/>
                <a:sym typeface="Maven Pro"/>
              </a:rPr>
              <a:t>Initially for urban and peri-urban areas in Chennai, with potential for expansion to other regions facing similar water issues.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11" y="1652072"/>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638830" y="1946861"/>
            <a:ext cx="13010341" cy="7806205"/>
          </a:xfrm>
          <a:custGeom>
            <a:avLst/>
            <a:gdLst/>
            <a:ahLst/>
            <a:cxnLst/>
            <a:rect r="r" b="b" t="t" l="l"/>
            <a:pathLst>
              <a:path h="7806205" w="13010341">
                <a:moveTo>
                  <a:pt x="0" y="0"/>
                </a:moveTo>
                <a:lnTo>
                  <a:pt x="13010340" y="0"/>
                </a:lnTo>
                <a:lnTo>
                  <a:pt x="13010340" y="7806205"/>
                </a:lnTo>
                <a:lnTo>
                  <a:pt x="0" y="7806205"/>
                </a:lnTo>
                <a:lnTo>
                  <a:pt x="0" y="0"/>
                </a:lnTo>
                <a:close/>
              </a:path>
            </a:pathLst>
          </a:custGeom>
          <a:blipFill>
            <a:blip r:embed="rId2"/>
            <a:stretch>
              <a:fillRect l="0" t="0" r="0" b="0"/>
            </a:stretch>
          </a:blipFill>
        </p:spPr>
      </p:sp>
      <p:sp>
        <p:nvSpPr>
          <p:cNvPr name="TextBox 4" id="4"/>
          <p:cNvSpPr txBox="true"/>
          <p:nvPr/>
        </p:nvSpPr>
        <p:spPr>
          <a:xfrm rot="0">
            <a:off x="1028700" y="599559"/>
            <a:ext cx="16230600" cy="1047750"/>
          </a:xfrm>
          <a:prstGeom prst="rect">
            <a:avLst/>
          </a:prstGeom>
        </p:spPr>
        <p:txBody>
          <a:bodyPr anchor="t" rtlCol="false" tIns="0" lIns="0" bIns="0" rIns="0">
            <a:spAutoFit/>
          </a:bodyPr>
          <a:lstStyle/>
          <a:p>
            <a:pPr algn="ctr">
              <a:lnSpc>
                <a:spcPts val="8400"/>
              </a:lnSpc>
              <a:spcBef>
                <a:spcPct val="0"/>
              </a:spcBef>
            </a:pPr>
            <a:r>
              <a:rPr lang="en-US" b="true" sz="6000" spc="1362">
                <a:solidFill>
                  <a:srgbClr val="2B2C30"/>
                </a:solidFill>
                <a:latin typeface="Maven Pro Bold"/>
                <a:ea typeface="Maven Pro Bold"/>
                <a:cs typeface="Maven Pro Bold"/>
                <a:sym typeface="Maven Pro Bold"/>
              </a:rPr>
              <a:t>PROPOSED SYSTEM</a:t>
            </a:r>
          </a:p>
        </p:txBody>
      </p:sp>
      <p:sp>
        <p:nvSpPr>
          <p:cNvPr name="TextBox 5" id="5"/>
          <p:cNvSpPr txBox="true"/>
          <p:nvPr/>
        </p:nvSpPr>
        <p:spPr>
          <a:xfrm rot="0">
            <a:off x="6886158" y="9772116"/>
            <a:ext cx="4534733" cy="391425"/>
          </a:xfrm>
          <a:prstGeom prst="rect">
            <a:avLst/>
          </a:prstGeom>
        </p:spPr>
        <p:txBody>
          <a:bodyPr anchor="t" rtlCol="false" tIns="0" lIns="0" bIns="0" rIns="0">
            <a:spAutoFit/>
          </a:bodyPr>
          <a:lstStyle/>
          <a:p>
            <a:pPr algn="ctr">
              <a:lnSpc>
                <a:spcPts val="3100"/>
              </a:lnSpc>
              <a:spcBef>
                <a:spcPct val="0"/>
              </a:spcBef>
            </a:pPr>
            <a:r>
              <a:rPr lang="en-US" sz="2214" spc="502">
                <a:solidFill>
                  <a:srgbClr val="2B2C30"/>
                </a:solidFill>
                <a:latin typeface="Maven Pro"/>
                <a:ea typeface="Maven Pro"/>
                <a:cs typeface="Maven Pro"/>
                <a:sym typeface="Maven Pro"/>
              </a:rPr>
              <a:t>Data Analysis Flowchart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11" y="1652072"/>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28700" y="599559"/>
            <a:ext cx="16230600" cy="1047750"/>
          </a:xfrm>
          <a:prstGeom prst="rect">
            <a:avLst/>
          </a:prstGeom>
        </p:spPr>
        <p:txBody>
          <a:bodyPr anchor="t" rtlCol="false" tIns="0" lIns="0" bIns="0" rIns="0">
            <a:spAutoFit/>
          </a:bodyPr>
          <a:lstStyle/>
          <a:p>
            <a:pPr algn="ctr">
              <a:lnSpc>
                <a:spcPts val="8400"/>
              </a:lnSpc>
              <a:spcBef>
                <a:spcPct val="0"/>
              </a:spcBef>
            </a:pPr>
            <a:r>
              <a:rPr lang="en-US" b="true" sz="6000" spc="1362">
                <a:solidFill>
                  <a:srgbClr val="2B2C30"/>
                </a:solidFill>
                <a:latin typeface="Maven Pro Bold"/>
                <a:ea typeface="Maven Pro Bold"/>
                <a:cs typeface="Maven Pro Bold"/>
                <a:sym typeface="Maven Pro Bold"/>
              </a:rPr>
              <a:t>PROPOSED SYSTEM</a:t>
            </a:r>
          </a:p>
        </p:txBody>
      </p:sp>
      <p:sp>
        <p:nvSpPr>
          <p:cNvPr name="Freeform 4" id="4"/>
          <p:cNvSpPr/>
          <p:nvPr/>
        </p:nvSpPr>
        <p:spPr>
          <a:xfrm flipH="false" flipV="false" rot="0">
            <a:off x="3012329" y="1922251"/>
            <a:ext cx="12868788" cy="7721273"/>
          </a:xfrm>
          <a:custGeom>
            <a:avLst/>
            <a:gdLst/>
            <a:ahLst/>
            <a:cxnLst/>
            <a:rect r="r" b="b" t="t" l="l"/>
            <a:pathLst>
              <a:path h="7721273" w="12868788">
                <a:moveTo>
                  <a:pt x="0" y="0"/>
                </a:moveTo>
                <a:lnTo>
                  <a:pt x="12868788" y="0"/>
                </a:lnTo>
                <a:lnTo>
                  <a:pt x="12868788" y="7721273"/>
                </a:lnTo>
                <a:lnTo>
                  <a:pt x="0" y="7721273"/>
                </a:lnTo>
                <a:lnTo>
                  <a:pt x="0" y="0"/>
                </a:lnTo>
                <a:close/>
              </a:path>
            </a:pathLst>
          </a:custGeom>
          <a:blipFill>
            <a:blip r:embed="rId2"/>
            <a:stretch>
              <a:fillRect l="0" t="0" r="0" b="0"/>
            </a:stretch>
          </a:blipFill>
        </p:spPr>
      </p:sp>
      <p:sp>
        <p:nvSpPr>
          <p:cNvPr name="TextBox 5" id="5"/>
          <p:cNvSpPr txBox="true"/>
          <p:nvPr/>
        </p:nvSpPr>
        <p:spPr>
          <a:xfrm rot="0">
            <a:off x="5891153" y="9772116"/>
            <a:ext cx="6524744" cy="391425"/>
          </a:xfrm>
          <a:prstGeom prst="rect">
            <a:avLst/>
          </a:prstGeom>
        </p:spPr>
        <p:txBody>
          <a:bodyPr anchor="t" rtlCol="false" tIns="0" lIns="0" bIns="0" rIns="0">
            <a:spAutoFit/>
          </a:bodyPr>
          <a:lstStyle/>
          <a:p>
            <a:pPr algn="ctr">
              <a:lnSpc>
                <a:spcPts val="3100"/>
              </a:lnSpc>
              <a:spcBef>
                <a:spcPct val="0"/>
              </a:spcBef>
            </a:pPr>
            <a:r>
              <a:rPr lang="en-US" sz="2214" spc="502">
                <a:solidFill>
                  <a:srgbClr val="2B2C30"/>
                </a:solidFill>
                <a:latin typeface="Maven Pro"/>
                <a:ea typeface="Maven Pro"/>
                <a:cs typeface="Maven Pro"/>
                <a:sym typeface="Maven Pro"/>
              </a:rPr>
              <a:t>Satellite Image Analysis Flowchart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DAGexaZssto</dc:identifier>
  <dcterms:modified xsi:type="dcterms:W3CDTF">2011-08-01T06:04:30Z</dcterms:modified>
  <cp:revision>1</cp:revision>
  <dc:title>CAPSTONE REVIEW 2</dc:title>
</cp:coreProperties>
</file>